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9" r:id="rId3"/>
    <p:sldId id="260" r:id="rId4"/>
    <p:sldId id="262" r:id="rId5"/>
    <p:sldId id="294" r:id="rId6"/>
    <p:sldId id="263" r:id="rId7"/>
    <p:sldId id="302" r:id="rId8"/>
    <p:sldId id="268" r:id="rId9"/>
    <p:sldId id="270" r:id="rId10"/>
    <p:sldId id="310" r:id="rId11"/>
    <p:sldId id="272" r:id="rId12"/>
    <p:sldId id="307" r:id="rId13"/>
    <p:sldId id="275" r:id="rId14"/>
    <p:sldId id="278" r:id="rId15"/>
    <p:sldId id="280" r:id="rId16"/>
    <p:sldId id="312" r:id="rId17"/>
    <p:sldId id="282" r:id="rId18"/>
    <p:sldId id="305" r:id="rId19"/>
    <p:sldId id="306" r:id="rId20"/>
    <p:sldId id="291" r:id="rId21"/>
    <p:sldId id="311" r:id="rId22"/>
    <p:sldId id="283" r:id="rId23"/>
    <p:sldId id="286" r:id="rId24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03366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03366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03366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03366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03366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03366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03366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03366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03366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  <a:srgbClr val="FF33CC"/>
    <a:srgbClr val="4D4D4D"/>
    <a:srgbClr val="333333"/>
    <a:srgbClr val="006699"/>
    <a:srgbClr val="0033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3" autoAdjust="0"/>
    <p:restoredTop sz="82632" autoAdjust="0"/>
  </p:normalViewPr>
  <p:slideViewPr>
    <p:cSldViewPr>
      <p:cViewPr varScale="1">
        <p:scale>
          <a:sx n="46" d="100"/>
          <a:sy n="46" d="100"/>
        </p:scale>
        <p:origin x="-102" y="-9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WBMS5RU\RU-Shared\Special\PREM\Economic%20reports\RER23\&#1087;&#1088;&#1086;&#1077;&#1082;&#1090;&#1080;&#1088;&#1086;&#1074;&#1082;&#1080;%20&#1092;&#1073;\oil%20pric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1105183807743589"/>
          <c:y val="5.3571428571428562E-2"/>
          <c:w val="0.86693139372338635"/>
          <c:h val="0.43747074719108403"/>
        </c:manualLayout>
      </c:layout>
      <c:lineChart>
        <c:grouping val="standard"/>
        <c:ser>
          <c:idx val="0"/>
          <c:order val="0"/>
          <c:tx>
            <c:strRef>
              <c:f>Sheet1!$A$3</c:f>
              <c:strCache>
                <c:ptCount val="1"/>
                <c:pt idx="0">
                  <c:v>Прогноз цены на нефть (марки Юралс), который использовался в проекте закона о ф.б., $/баррель</c:v>
                </c:pt>
              </c:strCache>
            </c:strRef>
          </c:tx>
          <c:spPr>
            <a:ln w="41275">
              <a:prstDash val="dash"/>
            </a:ln>
          </c:spPr>
          <c:marker>
            <c:symbol val="none"/>
          </c:marker>
          <c:cat>
            <c:numRef>
              <c:f>Sheet1!$C$2:$J$2</c:f>
              <c:numCache>
                <c:formatCode>General</c:formatCode>
                <c:ptCount val="8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</c:numCache>
            </c:numRef>
          </c:cat>
          <c:val>
            <c:numRef>
              <c:f>Sheet1!$C$3:$J$3</c:f>
              <c:numCache>
                <c:formatCode>General</c:formatCode>
                <c:ptCount val="8"/>
                <c:pt idx="0">
                  <c:v>40</c:v>
                </c:pt>
                <c:pt idx="1">
                  <c:v>61</c:v>
                </c:pt>
                <c:pt idx="2">
                  <c:v>53</c:v>
                </c:pt>
                <c:pt idx="3">
                  <c:v>78</c:v>
                </c:pt>
                <c:pt idx="4">
                  <c:v>58</c:v>
                </c:pt>
                <c:pt idx="5">
                  <c:v>75</c:v>
                </c:pt>
                <c:pt idx="6">
                  <c:v>78</c:v>
                </c:pt>
                <c:pt idx="7">
                  <c:v>79</c:v>
                </c:pt>
              </c:numCache>
            </c:numRef>
          </c:val>
        </c:ser>
        <c:ser>
          <c:idx val="1"/>
          <c:order val="1"/>
          <c:tx>
            <c:strRef>
              <c:f>Sheet1!$A$4</c:f>
              <c:strCache>
                <c:ptCount val="1"/>
                <c:pt idx="0">
                  <c:v>Фактическая цена на нефть (марки Юралс), $/баррель (для 2011-2013 исп. прогноз ВБ)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numRef>
              <c:f>Sheet1!$C$2:$J$2</c:f>
              <c:numCache>
                <c:formatCode>General</c:formatCode>
                <c:ptCount val="8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</c:numCache>
            </c:numRef>
          </c:cat>
          <c:val>
            <c:numRef>
              <c:f>Sheet1!$C$4:$J$4</c:f>
              <c:numCache>
                <c:formatCode>0</c:formatCode>
                <c:ptCount val="8"/>
                <c:pt idx="0">
                  <c:v>61.2</c:v>
                </c:pt>
                <c:pt idx="1">
                  <c:v>69.5</c:v>
                </c:pt>
                <c:pt idx="2">
                  <c:v>95</c:v>
                </c:pt>
                <c:pt idx="3" formatCode="0.0">
                  <c:v>61.3</c:v>
                </c:pt>
                <c:pt idx="4">
                  <c:v>76.099999999999994</c:v>
                </c:pt>
                <c:pt idx="5">
                  <c:v>71.7</c:v>
                </c:pt>
                <c:pt idx="6">
                  <c:v>71.599999999999994</c:v>
                </c:pt>
                <c:pt idx="7">
                  <c:v>73.099999999999994</c:v>
                </c:pt>
              </c:numCache>
            </c:numRef>
          </c:val>
        </c:ser>
        <c:marker val="1"/>
        <c:axId val="25867776"/>
        <c:axId val="25869312"/>
      </c:lineChart>
      <c:catAx>
        <c:axId val="25867776"/>
        <c:scaling>
          <c:orientation val="minMax"/>
        </c:scaling>
        <c:axPos val="b"/>
        <c:numFmt formatCode="General" sourceLinked="1"/>
        <c:tickLblPos val="nextTo"/>
        <c:crossAx val="25869312"/>
        <c:crosses val="autoZero"/>
        <c:auto val="1"/>
        <c:lblAlgn val="ctr"/>
        <c:lblOffset val="100"/>
      </c:catAx>
      <c:valAx>
        <c:axId val="25869312"/>
        <c:scaling>
          <c:orientation val="minMax"/>
          <c:min val="38"/>
        </c:scaling>
        <c:axPos val="l"/>
        <c:majorGridlines/>
        <c:numFmt formatCode="General" sourceLinked="1"/>
        <c:tickLblPos val="nextTo"/>
        <c:crossAx val="2586777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9993000874890648E-2"/>
          <c:y val="0.68857944481077815"/>
          <c:w val="0.95945844269466363"/>
          <c:h val="0.28364266966629181"/>
        </c:manualLayout>
      </c:layout>
      <c:txPr>
        <a:bodyPr/>
        <a:lstStyle/>
        <a:p>
          <a:pPr>
            <a:defRPr sz="1400"/>
          </a:pPr>
          <a:endParaRPr lang="ru-RU"/>
        </a:p>
      </c:txPr>
    </c:legend>
    <c:plotVisOnly val="1"/>
  </c:chart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750"/>
          </a:xfrm>
          <a:prstGeom prst="rect">
            <a:avLst/>
          </a:prstGeom>
        </p:spPr>
        <p:txBody>
          <a:bodyPr vert="horz" lIns="91421" tIns="45710" rIns="91421" bIns="4571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1"/>
            <a:ext cx="2945659" cy="496750"/>
          </a:xfrm>
          <a:prstGeom prst="rect">
            <a:avLst/>
          </a:prstGeom>
        </p:spPr>
        <p:txBody>
          <a:bodyPr vert="horz" lIns="91421" tIns="45710" rIns="91421" bIns="4571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1BAAD20-50BD-42B5-96B3-82FA325F9A08}" type="datetimeFigureOut">
              <a:rPr lang="en-US"/>
              <a:pPr>
                <a:defRPr/>
              </a:pPr>
              <a:t>11/3/2010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9780"/>
            <a:ext cx="2945659" cy="496750"/>
          </a:xfrm>
          <a:prstGeom prst="rect">
            <a:avLst/>
          </a:prstGeom>
        </p:spPr>
        <p:txBody>
          <a:bodyPr vert="horz" lIns="91421" tIns="45710" rIns="91421" bIns="4571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9780"/>
            <a:ext cx="2945659" cy="496750"/>
          </a:xfrm>
          <a:prstGeom prst="rect">
            <a:avLst/>
          </a:prstGeom>
        </p:spPr>
        <p:txBody>
          <a:bodyPr vert="horz" lIns="91421" tIns="45710" rIns="91421" bIns="4571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AB1B19A-8937-4CEC-9F22-C19A7B1A0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750"/>
          </a:xfrm>
          <a:prstGeom prst="rect">
            <a:avLst/>
          </a:prstGeom>
        </p:spPr>
        <p:txBody>
          <a:bodyPr vert="horz" lIns="91421" tIns="45710" rIns="91421" bIns="4571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750"/>
          </a:xfrm>
          <a:prstGeom prst="rect">
            <a:avLst/>
          </a:prstGeom>
        </p:spPr>
        <p:txBody>
          <a:bodyPr vert="horz" lIns="91421" tIns="45710" rIns="91421" bIns="4571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36F0EAC-4C6B-4C05-A602-F5CD7BE731CC}" type="datetimeFigureOut">
              <a:rPr lang="en-US"/>
              <a:pPr>
                <a:defRPr/>
              </a:pPr>
              <a:t>11/3/2010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1" tIns="45710" rIns="91421" bIns="4571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6586"/>
            <a:ext cx="5438140" cy="4467363"/>
          </a:xfrm>
          <a:prstGeom prst="rect">
            <a:avLst/>
          </a:prstGeom>
        </p:spPr>
        <p:txBody>
          <a:bodyPr vert="horz" lIns="91421" tIns="45710" rIns="91421" bIns="4571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9780"/>
            <a:ext cx="2945659" cy="496750"/>
          </a:xfrm>
          <a:prstGeom prst="rect">
            <a:avLst/>
          </a:prstGeom>
        </p:spPr>
        <p:txBody>
          <a:bodyPr vert="horz" lIns="91421" tIns="45710" rIns="91421" bIns="4571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9780"/>
            <a:ext cx="2945659" cy="496750"/>
          </a:xfrm>
          <a:prstGeom prst="rect">
            <a:avLst/>
          </a:prstGeom>
        </p:spPr>
        <p:txBody>
          <a:bodyPr vert="horz" lIns="91421" tIns="45710" rIns="91421" bIns="4571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765BF68-C57F-4FAA-A6D8-5F917253C7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09557"/>
            <a:fld id="{3A199808-67D3-4B67-AF8B-4F31FA52022E}" type="slidenum">
              <a:rPr lang="en-US" smtClean="0">
                <a:latin typeface="Arial" pitchFamily="34" charset="0"/>
              </a:rPr>
              <a:pPr defTabSz="909557"/>
              <a:t>2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71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09557"/>
            <a:fld id="{C725DA4F-0ECE-42BD-864E-4B0203DB12E5}" type="slidenum">
              <a:rPr lang="en-US" smtClean="0">
                <a:latin typeface="Arial" pitchFamily="34" charset="0"/>
              </a:rPr>
              <a:pPr defTabSz="909557"/>
              <a:t>15</a:t>
            </a:fld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09557"/>
            <a:fld id="{B0601555-CA3A-46D9-952C-30123D2603BB}" type="slidenum">
              <a:rPr lang="en-US" smtClean="0">
                <a:latin typeface="Arial" pitchFamily="34" charset="0"/>
              </a:rPr>
              <a:pPr defTabSz="909557"/>
              <a:t>17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z="1000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65BF68-C57F-4FAA-A6D8-5F917253C7D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sr-Latn-CS" smtClean="0"/>
          </a:p>
        </p:txBody>
      </p:sp>
      <p:sp>
        <p:nvSpPr>
          <p:cNvPr id="552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9257544-E5CF-4BA0-8855-F09F89CC72D4}" type="slidenum">
              <a:rPr lang="en-US" smtClean="0">
                <a:latin typeface="Arial" pitchFamily="34" charset="0"/>
              </a:rPr>
              <a:pPr/>
              <a:t>20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65BF68-C57F-4FAA-A6D8-5F917253C7DE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sr-Latn-CS" smtClean="0"/>
          </a:p>
        </p:txBody>
      </p:sp>
      <p:sp>
        <p:nvSpPr>
          <p:cNvPr id="573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CA24C1D-A34E-499D-B57E-37798539B914}" type="slidenum">
              <a:rPr lang="en-US" smtClean="0">
                <a:latin typeface="Arial" pitchFamily="34" charset="0"/>
              </a:rPr>
              <a:pPr/>
              <a:t>22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09557"/>
            <a:fld id="{5ED06816-4E21-4BBD-B028-6923BC0B396D}" type="slidenum">
              <a:rPr lang="en-US" smtClean="0">
                <a:latin typeface="Arial" pitchFamily="34" charset="0"/>
              </a:rPr>
              <a:pPr defTabSz="909557"/>
              <a:t>23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09557"/>
            <a:fld id="{712D22C5-855F-4595-A0CC-BBC3BF01D6C0}" type="slidenum">
              <a:rPr lang="ko-KR" altLang="en-US" smtClean="0">
                <a:latin typeface="Arial" pitchFamily="34" charset="0"/>
              </a:rPr>
              <a:pPr defTabSz="909557"/>
              <a:t>3</a:t>
            </a:fld>
            <a:endParaRPr lang="en-US" altLang="ko-KR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09557"/>
            <a:fld id="{247C1ABC-5AA0-455E-A852-A0D1CDED62EE}" type="slidenum">
              <a:rPr lang="ko-KR" altLang="en-US" smtClean="0">
                <a:latin typeface="Arial" pitchFamily="34" charset="0"/>
              </a:rPr>
              <a:pPr defTabSz="909557"/>
              <a:t>4</a:t>
            </a:fld>
            <a:endParaRPr lang="en-US" altLang="ko-KR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E2E9E91-FC30-41B4-B22C-49B962AC6265}" type="slidenum">
              <a:rPr lang="en-US" smtClean="0">
                <a:latin typeface="Arial" pitchFamily="34" charset="0"/>
              </a:rPr>
              <a:pPr/>
              <a:t>6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09557"/>
            <a:fld id="{A053B290-AD7A-4946-ABF4-270369F7378C}" type="slidenum">
              <a:rPr lang="en-US" smtClean="0">
                <a:latin typeface="Arial" pitchFamily="34" charset="0"/>
              </a:rPr>
              <a:pPr defTabSz="909557"/>
              <a:t>9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3818" indent="-223818" eaLnBrk="1" hangingPunct="1">
              <a:spcBef>
                <a:spcPct val="0"/>
              </a:spcBef>
            </a:pPr>
            <a:endParaRPr lang="ru-RU" sz="1000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09557"/>
            <a:fld id="{DFC554F0-5D1C-4CFF-B513-2CA193C0081D}" type="slidenum">
              <a:rPr lang="en-US" smtClean="0">
                <a:latin typeface="Arial" pitchFamily="34" charset="0"/>
              </a:rPr>
              <a:pPr defTabSz="909557"/>
              <a:t>11</a:t>
            </a:fld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65BF68-C57F-4FAA-A6D8-5F917253C7D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09557"/>
            <a:fld id="{F6C88451-2489-400D-A692-F905E72A39F6}" type="slidenum">
              <a:rPr lang="en-US" smtClean="0">
                <a:latin typeface="Arial" pitchFamily="34" charset="0"/>
              </a:rPr>
              <a:pPr defTabSz="909557"/>
              <a:t>13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b="1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65BF68-C57F-4FAA-A6D8-5F917253C7D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43400" y="5638800"/>
            <a:ext cx="297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sz="18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343400" y="533400"/>
            <a:ext cx="4648200" cy="2895600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343400" y="3657600"/>
            <a:ext cx="4648200" cy="1752600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6BE71-B67A-4C94-8894-395001E64E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152400"/>
            <a:ext cx="18288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0200" y="152400"/>
            <a:ext cx="53340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255FAB-BB1C-4D47-A99B-E2C518FF3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3285" y="498662"/>
            <a:ext cx="7062932" cy="83623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453285" y="2015659"/>
            <a:ext cx="7062932" cy="379039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152400"/>
            <a:ext cx="73152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600200" y="1600200"/>
            <a:ext cx="7315200" cy="4648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F5408-A919-4F7D-8D80-1CE0EAC672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0C357-4699-4491-B002-ED83FC1F5A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571AD-9AE3-4EF1-B257-250B0EFF77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0200" y="1600200"/>
            <a:ext cx="35814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0" y="1600200"/>
            <a:ext cx="35814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4BE065-15F0-4173-A92A-BC0B21C10B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983FC3-5BD8-42B3-9D1C-2BD5A5E123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D98593-9FC2-4ECC-A262-B1A834E445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599D0E-BB5A-4A95-9BAA-6630F59A2F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5D57A-DB68-420C-A69A-35E81BA2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39A75-54EA-4F7C-A7A8-5E69F4DD35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152400"/>
            <a:ext cx="7315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00200" y="1600200"/>
            <a:ext cx="73152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00200" y="6324600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19600" y="6324600"/>
            <a:ext cx="2895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324600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fld id="{A85A5E3F-D34F-4516-8582-EC7023DD86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63" r:id="rId12"/>
    <p:sldLayoutId id="2147483651" r:id="rId13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3366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3366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3366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3366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3366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400" b="1">
          <a:solidFill>
            <a:srgbClr val="003366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400" b="1">
          <a:solidFill>
            <a:srgbClr val="003366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400" b="1">
          <a:solidFill>
            <a:srgbClr val="003366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400" b="1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Char char="•"/>
        <a:defRPr sz="32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Char char="–"/>
        <a:defRPr sz="2800">
          <a:solidFill>
            <a:srgbClr val="4D4D4D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Char char="•"/>
        <a:defRPr sz="2400">
          <a:solidFill>
            <a:srgbClr val="4D4D4D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Char char="–"/>
        <a:defRPr sz="2000">
          <a:solidFill>
            <a:srgbClr val="4D4D4D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99"/>
        </a:buClr>
        <a:buChar char="»"/>
        <a:defRPr sz="2000">
          <a:solidFill>
            <a:srgbClr val="4D4D4D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6699"/>
        </a:buClr>
        <a:buChar char="»"/>
        <a:defRPr sz="2000">
          <a:solidFill>
            <a:srgbClr val="4D4D4D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6699"/>
        </a:buClr>
        <a:buChar char="»"/>
        <a:defRPr sz="2000">
          <a:solidFill>
            <a:srgbClr val="4D4D4D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6699"/>
        </a:buClr>
        <a:buChar char="»"/>
        <a:defRPr sz="2000">
          <a:solidFill>
            <a:srgbClr val="4D4D4D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6699"/>
        </a:buClr>
        <a:buChar char="»"/>
        <a:defRPr sz="2000">
          <a:solidFill>
            <a:srgbClr val="4D4D4D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exposedplanet.com/index.php?showimage=277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3"/>
          <p:cNvSpPr>
            <a:spLocks noGrp="1"/>
          </p:cNvSpPr>
          <p:nvPr>
            <p:ph type="ctrTitle"/>
          </p:nvPr>
        </p:nvSpPr>
        <p:spPr>
          <a:xfrm>
            <a:off x="3581400" y="381000"/>
            <a:ext cx="5562600" cy="2209800"/>
          </a:xfrm>
        </p:spPr>
        <p:txBody>
          <a:bodyPr/>
          <a:lstStyle/>
          <a:p>
            <a:pPr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Доклад об экономике России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		No. 23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b="0" i="1" dirty="0" smtClean="0">
              <a:solidFill>
                <a:schemeClr val="tx1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733800" y="1524000"/>
            <a:ext cx="5181600" cy="5334000"/>
          </a:xfrm>
        </p:spPr>
        <p:txBody>
          <a:bodyPr/>
          <a:lstStyle/>
          <a:p>
            <a:pPr eaLnBrk="1" hangingPunct="1"/>
            <a:endParaRPr lang="en-US" sz="2800" dirty="0" smtClean="0"/>
          </a:p>
          <a:p>
            <a:pPr eaLnBrk="1" hangingPunct="1"/>
            <a:r>
              <a:rPr lang="ru-RU" sz="2800" b="1" cap="small" dirty="0" smtClean="0">
                <a:latin typeface="Times New Roman" pitchFamily="18" charset="0"/>
                <a:cs typeface="Times New Roman" pitchFamily="18" charset="0"/>
              </a:rPr>
              <a:t>Умеренный экономический рост в условиях неопределенности</a:t>
            </a:r>
            <a:endParaRPr lang="en-US" sz="2800" b="1" cap="small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2800" b="1" cap="small" dirty="0" smtClean="0"/>
          </a:p>
          <a:p>
            <a:pPr eaLnBrk="1" hangingPunct="1"/>
            <a:r>
              <a:rPr lang="ru-RU" sz="2800" i="1" dirty="0" smtClean="0"/>
              <a:t>Желько </a:t>
            </a:r>
            <a:r>
              <a:rPr lang="ru-RU" sz="2800" i="1" dirty="0" err="1" smtClean="0"/>
              <a:t>Богетич</a:t>
            </a:r>
            <a:endParaRPr lang="en-US" sz="2800" i="1" dirty="0" smtClean="0"/>
          </a:p>
          <a:p>
            <a:pPr eaLnBrk="1" hangingPunct="1"/>
            <a:r>
              <a:rPr lang="ru-RU" sz="1800" i="1" dirty="0" smtClean="0"/>
              <a:t>Главный экономист и координатор экономической политики по России</a:t>
            </a:r>
            <a:r>
              <a:rPr lang="en-US" sz="1800" i="1" dirty="0" smtClean="0"/>
              <a:t>, </a:t>
            </a:r>
            <a:r>
              <a:rPr lang="ru-RU" sz="1800" i="1" dirty="0" smtClean="0"/>
              <a:t>Всемирный банк</a:t>
            </a:r>
            <a:endParaRPr lang="en-US" sz="1800" i="1" dirty="0" smtClean="0"/>
          </a:p>
          <a:p>
            <a:pPr eaLnBrk="1" hangingPunct="1"/>
            <a:endParaRPr lang="en-US" i="1" dirty="0" smtClean="0"/>
          </a:p>
          <a:p>
            <a:pPr eaLnBrk="1" hangingPunct="1"/>
            <a:r>
              <a:rPr lang="en-US" i="1" dirty="0" smtClean="0"/>
              <a:t>2</a:t>
            </a:r>
            <a:r>
              <a:rPr lang="ru-RU" i="1" dirty="0" smtClean="0"/>
              <a:t> ноября</a:t>
            </a:r>
            <a:r>
              <a:rPr lang="en-US" i="1" dirty="0" smtClean="0"/>
              <a:t> 2010</a:t>
            </a:r>
            <a:r>
              <a:rPr lang="ru-RU" i="1" dirty="0" smtClean="0"/>
              <a:t> г.</a:t>
            </a:r>
            <a:endParaRPr lang="en-US" i="1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8153400" cy="8382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Значительный, но временный шок повышения цен на зерновые: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влияние на уровень бедности 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Table Placeholder 3"/>
          <p:cNvPicPr>
            <a:picLocks noGrp="1"/>
          </p:cNvPicPr>
          <p:nvPr>
            <p:ph type="tbl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752600"/>
            <a:ext cx="6629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295400" y="1371600"/>
            <a:ext cx="7239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Изменение уровня бедности в процентных пунктах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5400" y="6096000"/>
            <a:ext cx="731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Источник:   расчеты сотрудников ВБ на основе данных обследования бюджетов домохозяйств 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329"/>
          <p:cNvSpPr>
            <a:spLocks noGrp="1" noChangeArrowheads="1"/>
          </p:cNvSpPr>
          <p:nvPr>
            <p:ph type="title"/>
          </p:nvPr>
        </p:nvSpPr>
        <p:spPr>
          <a:xfrm>
            <a:off x="1600200" y="152400"/>
            <a:ext cx="7315200" cy="1295400"/>
          </a:xfrm>
        </p:spPr>
        <p:txBody>
          <a:bodyPr/>
          <a:lstStyle/>
          <a:p>
            <a:pPr eaLnBrk="1" hangingPunct="1"/>
            <a:r>
              <a:rPr lang="ru-RU" i="1" dirty="0" smtClean="0"/>
              <a:t>Рынки труда:  безработица снизилась, но ситуация на рынке труда остается напряженной </a:t>
            </a:r>
            <a:endParaRPr lang="en-US" i="1" dirty="0" smtClean="0"/>
          </a:p>
        </p:txBody>
      </p:sp>
      <p:sp>
        <p:nvSpPr>
          <p:cNvPr id="32771" name="Rectangle 6"/>
          <p:cNvSpPr>
            <a:spLocks noChangeArrowheads="1"/>
          </p:cNvSpPr>
          <p:nvPr/>
        </p:nvSpPr>
        <p:spPr bwMode="auto">
          <a:xfrm>
            <a:off x="609600" y="1600200"/>
            <a:ext cx="799465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Производительность </a:t>
            </a: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труда, располагаемые доходы, заработная плата и безработица</a:t>
            </a:r>
            <a:r>
              <a:rPr lang="en-US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2" name="Rectangle 7"/>
          <p:cNvSpPr>
            <a:spLocks noChangeArrowheads="1"/>
          </p:cNvSpPr>
          <p:nvPr/>
        </p:nvSpPr>
        <p:spPr bwMode="auto">
          <a:xfrm>
            <a:off x="990600" y="6211779"/>
            <a:ext cx="40386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en-US" i="1" dirty="0">
                <a:latin typeface="Calibri" pitchFamily="34" charset="0"/>
                <a:cs typeface="Times New Roman" pitchFamily="18" charset="0"/>
              </a:rPr>
              <a:t>  </a:t>
            </a:r>
            <a:r>
              <a:rPr lang="ru-RU" i="1" dirty="0">
                <a:cs typeface="Times New Roman" pitchFamily="18" charset="0"/>
              </a:rPr>
              <a:t>Источник</a:t>
            </a:r>
            <a:r>
              <a:rPr lang="en-US" i="1" dirty="0">
                <a:cs typeface="Times New Roman" pitchFamily="18" charset="0"/>
              </a:rPr>
              <a:t>: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ru-RU" dirty="0">
                <a:cs typeface="Times New Roman" pitchFamily="18" charset="0"/>
              </a:rPr>
              <a:t>Росстат</a:t>
            </a:r>
            <a:endParaRPr lang="en-US" dirty="0">
              <a:cs typeface="Times New Roman" pitchFamily="18" charset="0"/>
            </a:endParaRPr>
          </a:p>
          <a:p>
            <a:pPr algn="just" eaLnBrk="0" hangingPunct="0"/>
            <a:r>
              <a:rPr lang="en-US" baseline="30000" dirty="0"/>
              <a:t>a</a:t>
            </a:r>
            <a:r>
              <a:rPr lang="en-US" dirty="0"/>
              <a:t> </a:t>
            </a:r>
            <a:r>
              <a:rPr lang="ru-RU" dirty="0"/>
              <a:t>Данные за </a:t>
            </a:r>
            <a:r>
              <a:rPr lang="ru-RU" dirty="0" smtClean="0"/>
              <a:t>первое полугодие </a:t>
            </a:r>
            <a:r>
              <a:rPr lang="en-US" dirty="0"/>
              <a:t>2010</a:t>
            </a:r>
            <a:r>
              <a:rPr lang="ru-RU" dirty="0"/>
              <a:t> г</a:t>
            </a:r>
            <a:r>
              <a:rPr lang="en-US" dirty="0"/>
              <a:t>.</a:t>
            </a:r>
          </a:p>
          <a:p>
            <a:pPr algn="just" eaLnBrk="0" hangingPunct="0"/>
            <a:endParaRPr lang="en-US" dirty="0"/>
          </a:p>
        </p:txBody>
      </p:sp>
      <p:graphicFrame>
        <p:nvGraphicFramePr>
          <p:cNvPr id="32886" name="Group 118"/>
          <p:cNvGraphicFramePr>
            <a:graphicFrameLocks noGrp="1"/>
          </p:cNvGraphicFramePr>
          <p:nvPr/>
        </p:nvGraphicFramePr>
        <p:xfrm>
          <a:off x="609600" y="2286001"/>
          <a:ext cx="8382000" cy="3717608"/>
        </p:xfrm>
        <a:graphic>
          <a:graphicData uri="http://schemas.openxmlformats.org/drawingml/2006/table">
            <a:tbl>
              <a:tblPr/>
              <a:tblGrid>
                <a:gridCol w="3648075"/>
                <a:gridCol w="704850"/>
                <a:gridCol w="798513"/>
                <a:gridCol w="798512"/>
                <a:gridCol w="800100"/>
                <a:gridCol w="1028700"/>
                <a:gridCol w="603250"/>
              </a:tblGrid>
              <a:tr h="329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2006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2007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2008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2009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2010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36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янв.-дек.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янв.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дек.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янв.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дек.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янв.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дек.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янв.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сент.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сент.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936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Рост ВВП (к соответствующему периоду прошлого года), %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8.2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8.5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-7.9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4.2</a:t>
                      </a:r>
                      <a:r>
                        <a:rPr kumimoji="0" lang="en-US" sz="14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n/a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60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Общее число занятых, млн.человек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68.8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70.5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70.9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69.4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69.5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71.2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936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Рост занятости (к соответствующему периоду прошлого года), %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-2.1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0.3a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936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Рост производительности труда (к соответствующему периоду прошлого года), %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-5.9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3.9</a:t>
                      </a:r>
                      <a:r>
                        <a:rPr kumimoji="0" lang="en-US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n/a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936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Рост реальных располагаемых доходов (к соответствующему периоду прошлого года), %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4.8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936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Рост реальной заработной платы (к соответствующему периоду прошлого года), %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17.2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-2.8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5.0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160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Среднемесячная заработная плата, в долларах США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392.5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533.2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692.1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678.2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703.2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936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Уровень безработицы, % (на конец периода, по определению МОТ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6.6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6.6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306" marR="64306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09600" y="228600"/>
            <a:ext cx="8229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Уровень безработицы остается относительно высоким и сильно различается по регионам </a:t>
            </a:r>
          </a:p>
          <a:p>
            <a:pPr>
              <a:buFont typeface="Arial" pitchFamily="34" charset="0"/>
              <a:buChar char="•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больших регионах наблюдается более медленное восстановление рынков труда</a:t>
            </a:r>
          </a:p>
          <a:p>
            <a:pPr>
              <a:buFont typeface="Arial" pitchFamily="34" charset="0"/>
              <a:buChar char="•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 небольших регионах  с больше долей малых и средних предприятий,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бόльшим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объемом прямых иностранных инвестиций наблюдается более уверенное восстановление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4384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1143000" y="6400800"/>
            <a:ext cx="546989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/>
              <a:t>Источник:</a:t>
            </a:r>
            <a:r>
              <a:rPr lang="ru-RU" dirty="0" smtClean="0"/>
              <a:t>  Росстат, оценки сотрудников ВБ.</a:t>
            </a:r>
            <a:r>
              <a:rPr lang="en-US" dirty="0" smtClean="0"/>
              <a:t> * </a:t>
            </a:r>
            <a:r>
              <a:rPr lang="ru-RU" dirty="0" smtClean="0"/>
              <a:t>Данные за январь – август.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62000" y="6019800"/>
            <a:ext cx="14478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066800" y="2133600"/>
            <a:ext cx="7010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Отношение уровня безработицы в 2010</a:t>
            </a:r>
            <a:r>
              <a:rPr lang="en-US" sz="1600" dirty="0" smtClean="0"/>
              <a:t>*</a:t>
            </a:r>
            <a:r>
              <a:rPr lang="ru-RU" sz="1600" dirty="0" smtClean="0"/>
              <a:t> г. к 2008 г. 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382000" cy="685800"/>
          </a:xfrm>
        </p:spPr>
        <p:txBody>
          <a:bodyPr/>
          <a:lstStyle/>
          <a:p>
            <a:pPr eaLnBrk="1" hangingPunct="1"/>
            <a:r>
              <a:rPr lang="en-US" sz="2700" i="1" dirty="0" smtClean="0"/>
              <a:t>    </a:t>
            </a:r>
            <a:r>
              <a:rPr lang="ru-RU" i="1" dirty="0" smtClean="0"/>
              <a:t>Платежный баланс </a:t>
            </a:r>
            <a:r>
              <a:rPr lang="en-US" i="1" dirty="0" smtClean="0"/>
              <a:t>––</a:t>
            </a:r>
            <a:r>
              <a:rPr lang="ru-RU" i="1" dirty="0" smtClean="0"/>
              <a:t>улучшение, затем ухудшение вследствие быстрого роста объемов импорта</a:t>
            </a:r>
            <a:endParaRPr lang="en-US" i="1" dirty="0" smtClean="0"/>
          </a:p>
        </p:txBody>
      </p:sp>
      <p:sp>
        <p:nvSpPr>
          <p:cNvPr id="39938" name="Rectangle 6"/>
          <p:cNvSpPr>
            <a:spLocks noGrp="1" noChangeArrowheads="1"/>
          </p:cNvSpPr>
          <p:nvPr>
            <p:ph idx="1"/>
          </p:nvPr>
        </p:nvSpPr>
        <p:spPr>
          <a:xfrm>
            <a:off x="838201" y="1675398"/>
            <a:ext cx="6115542" cy="338554"/>
          </a:xfrm>
        </p:spPr>
        <p:txBody>
          <a:bodyPr wrap="square" anchor="ctr">
            <a:spAutoFit/>
          </a:bodyPr>
          <a:lstStyle/>
          <a:p>
            <a:pPr marL="0" indent="0" algn="just">
              <a:spcBef>
                <a:spcPct val="0"/>
              </a:spcBef>
              <a:buClrTx/>
              <a:buFontTx/>
              <a:buNone/>
            </a:pPr>
            <a:r>
              <a:rPr lang="ru-RU" sz="1600" b="1" dirty="0" smtClean="0">
                <a:solidFill>
                  <a:srgbClr val="003366"/>
                </a:solidFill>
                <a:cs typeface="Times New Roman" pitchFamily="18" charset="0"/>
              </a:rPr>
              <a:t>Платежный баланс </a:t>
            </a:r>
            <a:r>
              <a:rPr lang="en-US" sz="1600" b="1" dirty="0" smtClean="0">
                <a:solidFill>
                  <a:srgbClr val="003366"/>
                </a:solidFill>
                <a:cs typeface="Times New Roman" pitchFamily="18" charset="0"/>
              </a:rPr>
              <a:t>(</a:t>
            </a:r>
            <a:r>
              <a:rPr lang="ru-RU" sz="1600" b="1" dirty="0" smtClean="0">
                <a:solidFill>
                  <a:srgbClr val="003366"/>
                </a:solidFill>
                <a:cs typeface="Times New Roman" pitchFamily="18" charset="0"/>
              </a:rPr>
              <a:t>в долларах США</a:t>
            </a:r>
            <a:r>
              <a:rPr lang="en-US" sz="1600" b="1" dirty="0" smtClean="0">
                <a:solidFill>
                  <a:srgbClr val="003366"/>
                </a:solidFill>
                <a:cs typeface="Times New Roman" pitchFamily="18" charset="0"/>
              </a:rPr>
              <a:t>), 200</a:t>
            </a:r>
            <a:r>
              <a:rPr lang="ru-RU" sz="1600" b="1" dirty="0" smtClean="0">
                <a:solidFill>
                  <a:srgbClr val="003366"/>
                </a:solidFill>
                <a:cs typeface="Times New Roman" pitchFamily="18" charset="0"/>
              </a:rPr>
              <a:t>7</a:t>
            </a:r>
            <a:r>
              <a:rPr lang="en-US" sz="1600" b="1" dirty="0" smtClean="0">
                <a:solidFill>
                  <a:srgbClr val="003366"/>
                </a:solidFill>
                <a:cs typeface="Times New Roman" pitchFamily="18" charset="0"/>
              </a:rPr>
              <a:t>–2010</a:t>
            </a:r>
            <a:r>
              <a:rPr lang="ru-RU" sz="1600" b="1" dirty="0" smtClean="0">
                <a:solidFill>
                  <a:srgbClr val="003366"/>
                </a:solidFill>
                <a:cs typeface="Times New Roman" pitchFamily="18" charset="0"/>
              </a:rPr>
              <a:t> гг.</a:t>
            </a:r>
            <a:endParaRPr lang="en-US" sz="1600" dirty="0" smtClean="0">
              <a:solidFill>
                <a:srgbClr val="003366"/>
              </a:solidFill>
            </a:endParaRPr>
          </a:p>
        </p:txBody>
      </p:sp>
      <p:sp>
        <p:nvSpPr>
          <p:cNvPr id="39939" name="Rectangle 7"/>
          <p:cNvSpPr>
            <a:spLocks noChangeArrowheads="1"/>
          </p:cNvSpPr>
          <p:nvPr/>
        </p:nvSpPr>
        <p:spPr bwMode="auto">
          <a:xfrm>
            <a:off x="914400" y="6172200"/>
            <a:ext cx="2778325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 eaLnBrk="0" hangingPunct="0"/>
            <a:r>
              <a:rPr lang="en-US" i="1" dirty="0">
                <a:cs typeface="Times New Roman" pitchFamily="18" charset="0"/>
              </a:rPr>
              <a:t>Source: </a:t>
            </a:r>
            <a:r>
              <a:rPr lang="en-US" dirty="0">
                <a:cs typeface="Times New Roman" pitchFamily="18" charset="0"/>
              </a:rPr>
              <a:t>CBR. </a:t>
            </a:r>
            <a:r>
              <a:rPr lang="en-US" baseline="30000" dirty="0">
                <a:cs typeface="Times New Roman" pitchFamily="18" charset="0"/>
              </a:rPr>
              <a:t>a</a:t>
            </a:r>
            <a:r>
              <a:rPr lang="en-US" dirty="0">
                <a:cs typeface="Times New Roman" pitchFamily="18" charset="0"/>
              </a:rPr>
              <a:t> Preliminary estimates.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14401" y="1969770"/>
          <a:ext cx="7696200" cy="3897629"/>
        </p:xfrm>
        <a:graphic>
          <a:graphicData uri="http://schemas.openxmlformats.org/drawingml/2006/table">
            <a:tbl>
              <a:tblPr/>
              <a:tblGrid>
                <a:gridCol w="2570858"/>
                <a:gridCol w="785995"/>
                <a:gridCol w="785995"/>
                <a:gridCol w="785995"/>
                <a:gridCol w="785995"/>
                <a:gridCol w="785995"/>
                <a:gridCol w="1195367"/>
              </a:tblGrid>
              <a:tr h="112235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2007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2008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2009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1-е полугодие 2009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1-е полугодие 2010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 кв. 2010</a:t>
                      </a:r>
                      <a:r>
                        <a:rPr lang="en-US" sz="1600" b="1" i="0" u="none" strike="noStrike" baseline="30000">
                          <a:solidFill>
                            <a:srgbClr val="000000"/>
                          </a:solidFill>
                          <a:latin typeface="Times New Roman"/>
                        </a:rPr>
                        <a:t>a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1279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Счет текущих операций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103.7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49.4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17.9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52.2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8.7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718875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600" b="0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Торговый баланс</a:t>
                      </a:r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endParaRPr lang="ru-RU" sz="1600" b="0" i="1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130.9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155.4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111.6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43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86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28.5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55122">
                <a:tc>
                  <a:txBody>
                    <a:bodyPr/>
                    <a:lstStyle/>
                    <a:p>
                      <a:pPr algn="just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Счет операций с капиталом и финансовыми инструментами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84.8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-131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-43.5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-29.3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-2.3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-4.4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2971800"/>
            <a:ext cx="7696200" cy="3514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1676400" y="152400"/>
            <a:ext cx="7315200" cy="457200"/>
          </a:xfrm>
        </p:spPr>
        <p:txBody>
          <a:bodyPr/>
          <a:lstStyle/>
          <a:p>
            <a:pPr eaLnBrk="1" hangingPunct="1"/>
            <a:r>
              <a:rPr lang="ru-RU" i="1" dirty="0" smtClean="0">
                <a:solidFill>
                  <a:srgbClr val="222268"/>
                </a:solidFill>
              </a:rPr>
              <a:t>Денежно-кредитная и курсовая политика</a:t>
            </a:r>
            <a:endParaRPr lang="en-US" i="1" dirty="0" smtClean="0">
              <a:solidFill>
                <a:srgbClr val="222268"/>
              </a:solidFill>
            </a:endParaRPr>
          </a:p>
        </p:txBody>
      </p:sp>
      <p:sp>
        <p:nvSpPr>
          <p:cNvPr id="43010" name="Content Placeholder 2"/>
          <p:cNvSpPr>
            <a:spLocks noGrp="1"/>
          </p:cNvSpPr>
          <p:nvPr>
            <p:ph idx="1"/>
          </p:nvPr>
        </p:nvSpPr>
        <p:spPr>
          <a:xfrm>
            <a:off x="609600" y="685800"/>
            <a:ext cx="8534400" cy="56388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2000" i="1" dirty="0" smtClean="0"/>
          </a:p>
          <a:p>
            <a:pPr eaLnBrk="1" hangingPunct="1">
              <a:spcBef>
                <a:spcPts val="0"/>
              </a:spcBef>
            </a:pPr>
            <a:r>
              <a:rPr lang="ru-RU" sz="1600" b="1" i="1" dirty="0" smtClean="0"/>
              <a:t>Денежно-кредитные условия остаются мягкими</a:t>
            </a:r>
            <a:endParaRPr lang="en-US" sz="1600" b="1" i="1" dirty="0" smtClean="0"/>
          </a:p>
          <a:p>
            <a:pPr eaLnBrk="1" hangingPunct="1">
              <a:spcBef>
                <a:spcPts val="0"/>
              </a:spcBef>
            </a:pPr>
            <a:endParaRPr lang="en-US" sz="1600" i="1" dirty="0" smtClean="0"/>
          </a:p>
          <a:p>
            <a:pPr eaLnBrk="1" hangingPunct="1">
              <a:spcBef>
                <a:spcPts val="0"/>
              </a:spcBef>
            </a:pPr>
            <a:r>
              <a:rPr lang="ru-RU" sz="1600" b="1" i="1" dirty="0" smtClean="0"/>
              <a:t>Компромисс между сохранением ставки рефинансирования на низком уровне и опасностью усиления инфляционного давления</a:t>
            </a:r>
            <a:endParaRPr lang="en-US" sz="1600" b="1" i="1" dirty="0" smtClean="0"/>
          </a:p>
          <a:p>
            <a:pPr eaLnBrk="1" hangingPunct="1">
              <a:spcBef>
                <a:spcPts val="0"/>
              </a:spcBef>
            </a:pPr>
            <a:endParaRPr lang="en-US" sz="1600" b="1" i="1" dirty="0" smtClean="0"/>
          </a:p>
          <a:p>
            <a:pPr eaLnBrk="1" hangingPunct="1">
              <a:spcBef>
                <a:spcPts val="0"/>
              </a:spcBef>
            </a:pPr>
            <a:r>
              <a:rPr lang="ru-RU" sz="1600" b="1" i="1" dirty="0" smtClean="0"/>
              <a:t>Постепенное восстановление кредитования</a:t>
            </a:r>
            <a:endParaRPr lang="en-US" sz="1600" b="1" i="1" dirty="0" smtClean="0"/>
          </a:p>
          <a:p>
            <a:pPr eaLnBrk="1" hangingPunct="1">
              <a:spcBef>
                <a:spcPts val="0"/>
              </a:spcBef>
            </a:pPr>
            <a:endParaRPr lang="en-US" sz="1600" i="1" dirty="0" smtClean="0"/>
          </a:p>
          <a:p>
            <a:pPr eaLnBrk="1" hangingPunct="1">
              <a:spcBef>
                <a:spcPts val="0"/>
              </a:spcBef>
            </a:pPr>
            <a:r>
              <a:rPr lang="ru-RU" sz="1600" b="1" i="1" dirty="0" smtClean="0"/>
              <a:t>Банк России расширил валютный коридор </a:t>
            </a:r>
            <a:endParaRPr lang="en-US" sz="1600" dirty="0" smtClean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1828800" y="6581001"/>
            <a:ext cx="477226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Источник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Банк России; оценки сотрудников Всемирного банка.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76400" y="304800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>Объем кредитов, выданных предприятиям и физическим лицам в 2007–2010 гг.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382000" cy="1066800"/>
          </a:xfrm>
        </p:spPr>
        <p:txBody>
          <a:bodyPr/>
          <a:lstStyle/>
          <a:p>
            <a:pPr eaLnBrk="1" hangingPunct="1"/>
            <a:r>
              <a:rPr lang="ru-RU" sz="2000" i="1" dirty="0" smtClean="0"/>
              <a:t>Бюджетная политика </a:t>
            </a:r>
            <a:r>
              <a:rPr lang="en-US" sz="2000" i="1" dirty="0" smtClean="0"/>
              <a:t>––</a:t>
            </a:r>
            <a:r>
              <a:rPr lang="ru-RU" sz="2000" i="1" dirty="0" smtClean="0"/>
              <a:t> благодаря благоприятным ценам на нефть</a:t>
            </a:r>
            <a:r>
              <a:rPr lang="en-US" sz="2000" i="1" dirty="0" smtClean="0"/>
              <a:t>,</a:t>
            </a:r>
            <a:r>
              <a:rPr lang="ru-RU" sz="2000" i="1" dirty="0" smtClean="0"/>
              <a:t> результаты исполнения бюджета 2010 г., по-видимому, будут лучше, чем ожидалось… </a:t>
            </a:r>
            <a:r>
              <a:rPr lang="en-US" sz="2000" i="1" dirty="0" smtClean="0"/>
              <a:t> </a:t>
            </a:r>
          </a:p>
        </p:txBody>
      </p:sp>
      <p:sp>
        <p:nvSpPr>
          <p:cNvPr id="46082" name="Rectangle 6"/>
          <p:cNvSpPr>
            <a:spLocks noChangeArrowheads="1"/>
          </p:cNvSpPr>
          <p:nvPr/>
        </p:nvSpPr>
        <p:spPr bwMode="auto">
          <a:xfrm>
            <a:off x="609600" y="5334000"/>
            <a:ext cx="381000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dirty="0">
                <a:latin typeface="Calibri" pitchFamily="34" charset="0"/>
                <a:cs typeface="Times New Roman" pitchFamily="18" charset="0"/>
              </a:rPr>
              <a:t>                               </a:t>
            </a:r>
            <a:r>
              <a:rPr lang="ru-RU" dirty="0">
                <a:latin typeface="Calibri" pitchFamily="34" charset="0"/>
                <a:cs typeface="Times New Roman" pitchFamily="18" charset="0"/>
              </a:rPr>
              <a:t>Источник</a:t>
            </a:r>
            <a:r>
              <a:rPr lang="en-US" sz="1000" dirty="0">
                <a:cs typeface="Times New Roman" pitchFamily="18" charset="0"/>
              </a:rPr>
              <a:t>: </a:t>
            </a:r>
            <a:r>
              <a:rPr lang="ru-RU" sz="1000" dirty="0">
                <a:cs typeface="Times New Roman" pitchFamily="18" charset="0"/>
              </a:rPr>
              <a:t>Министерство финансов</a:t>
            </a:r>
            <a:endParaRPr lang="en-US" dirty="0"/>
          </a:p>
        </p:txBody>
      </p:sp>
      <p:graphicFrame>
        <p:nvGraphicFramePr>
          <p:cNvPr id="46161" name="Group 81"/>
          <p:cNvGraphicFramePr>
            <a:graphicFrameLocks noGrp="1"/>
          </p:cNvGraphicFramePr>
          <p:nvPr/>
        </p:nvGraphicFramePr>
        <p:xfrm>
          <a:off x="990600" y="1905003"/>
          <a:ext cx="7543800" cy="3352794"/>
        </p:xfrm>
        <a:graphic>
          <a:graphicData uri="http://schemas.openxmlformats.org/drawingml/2006/table">
            <a:tbl>
              <a:tblPr/>
              <a:tblGrid>
                <a:gridCol w="2925763"/>
                <a:gridCol w="922337"/>
                <a:gridCol w="923925"/>
                <a:gridCol w="923925"/>
                <a:gridCol w="923925"/>
                <a:gridCol w="923925"/>
              </a:tblGrid>
              <a:tr h="378823">
                <a:tc>
                  <a:txBody>
                    <a:bodyPr/>
                    <a:lstStyle/>
                    <a:p>
                      <a:pPr marL="73025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2011*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2012*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2013*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3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Доходы, всего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34.4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33.4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35.0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34.0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32.8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82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 федеральный бюджет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18.8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17.3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17.4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82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Расходы, всего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40.6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39.1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38.7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37.0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35.2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82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 федеральный бюджет </a:t>
                      </a:r>
                      <a:r>
                        <a:rPr kumimoji="0" lang="en-US" sz="14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24.7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22.7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20.9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19.6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19.0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9494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Ненефтегазовый дефицит федерального бюджета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-13.6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-13.7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-11.6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-10.5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-9.8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82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Дефицит федерального бюджета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-5.9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-5.4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-3.6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-3.1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-2.9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82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Дефицит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профицит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всего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-6.2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-5.7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-3.7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-3.0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-2.4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6135" name="Rectangle 1"/>
          <p:cNvSpPr>
            <a:spLocks noChangeArrowheads="1"/>
          </p:cNvSpPr>
          <p:nvPr/>
        </p:nvSpPr>
        <p:spPr bwMode="auto">
          <a:xfrm>
            <a:off x="1143000" y="1524000"/>
            <a:ext cx="4572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1600" b="1" dirty="0" smtClean="0">
                <a:solidFill>
                  <a:schemeClr val="tx1"/>
                </a:solidFill>
                <a:cs typeface="Arial" pitchFamily="34" charset="0"/>
              </a:rPr>
              <a:t>Среднесрочные </a:t>
            </a:r>
            <a:r>
              <a:rPr lang="ru-RU" sz="1600" b="1" dirty="0">
                <a:solidFill>
                  <a:schemeClr val="tx1"/>
                </a:solidFill>
                <a:cs typeface="Arial" pitchFamily="34" charset="0"/>
              </a:rPr>
              <a:t>параметры бюджета </a:t>
            </a:r>
            <a:endParaRPr lang="en-US" sz="16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8600" y="0"/>
            <a:ext cx="4800600" cy="533400"/>
          </a:xfrm>
        </p:spPr>
        <p:txBody>
          <a:bodyPr/>
          <a:lstStyle/>
          <a:p>
            <a:r>
              <a:rPr lang="ru-RU" dirty="0" smtClean="0"/>
              <a:t>… бюджетные риски растут</a:t>
            </a:r>
            <a:endParaRPr lang="en-US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1371600" y="609600"/>
            <a:ext cx="7315200" cy="265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Риск снижения цен на нефть</a:t>
            </a:r>
          </a:p>
          <a:p>
            <a:pPr>
              <a:buFont typeface="Arial" pitchFamily="34" charset="0"/>
              <a:buChar char="•"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Сокращающаяся «нефтяная подушка безопасности» в бюджете (разница между прогнозом цены на нефть и цены на нефть, используемой в расчетах в бюджете)</a:t>
            </a:r>
          </a:p>
          <a:p>
            <a:pPr lvl="1">
              <a:buFont typeface="Wingdings" pitchFamily="2" charset="2"/>
              <a:buChar char="Ø"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Бюджет становится более уязвимым к новым шокам, связанным с падением цен на нефть</a:t>
            </a:r>
          </a:p>
          <a:p>
            <a:pPr lvl="1">
              <a:buFont typeface="Wingdings" pitchFamily="2" charset="2"/>
              <a:buChar char="Ø"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Если цена нефть снизится до уровня 60</a:t>
            </a:r>
            <a:r>
              <a:rPr lang="en-US" sz="1700" dirty="0" smtClean="0">
                <a:latin typeface="Times New Roman" pitchFamily="18" charset="0"/>
                <a:cs typeface="Times New Roman" pitchFamily="18" charset="0"/>
              </a:rPr>
              <a:t>$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за баррель в 2011, дефицит бюджета возрастет до 5 – 5.5 % ВВП</a:t>
            </a:r>
          </a:p>
          <a:p>
            <a:pPr>
              <a:buFont typeface="Arial" pitchFamily="34" charset="0"/>
              <a:buChar char="•"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Давление в сторону повышения расходов перед выборами</a:t>
            </a:r>
            <a:endParaRPr lang="en-US" sz="17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1524000" y="3276600"/>
          <a:ext cx="6195060" cy="3398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7315200" cy="838200"/>
          </a:xfrm>
        </p:spPr>
        <p:txBody>
          <a:bodyPr/>
          <a:lstStyle/>
          <a:p>
            <a:pPr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Перспективы социально-экономического развития России в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2010-2012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гг.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178" name="Rectangle 5"/>
          <p:cNvSpPr>
            <a:spLocks noChangeArrowheads="1"/>
          </p:cNvSpPr>
          <p:nvPr/>
        </p:nvSpPr>
        <p:spPr bwMode="auto">
          <a:xfrm>
            <a:off x="914401" y="1888609"/>
            <a:ext cx="4510088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Прогноз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роста мировой экономики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179" name="Rectangle 1"/>
          <p:cNvSpPr>
            <a:spLocks noChangeArrowheads="1"/>
          </p:cNvSpPr>
          <p:nvPr/>
        </p:nvSpPr>
        <p:spPr bwMode="auto">
          <a:xfrm>
            <a:off x="762000" y="5452597"/>
            <a:ext cx="7772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ru-RU" sz="1400" i="1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Источник</a:t>
            </a:r>
            <a:r>
              <a:rPr lang="en-US" sz="1400" i="1" dirty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: </a:t>
            </a:r>
            <a:r>
              <a:rPr lang="ru-RU" sz="1400" i="1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группа Глобальных экономических прогнозов</a:t>
            </a:r>
            <a:r>
              <a:rPr lang="en-US" sz="1400" i="1" dirty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1400" i="1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ВБ </a:t>
            </a:r>
            <a:r>
              <a:rPr lang="en-US" sz="1400" i="1" dirty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(</a:t>
            </a:r>
            <a:r>
              <a:rPr lang="ru-RU" sz="1400" i="1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темпы роста мировой экономики и цены на нефть</a:t>
            </a:r>
            <a:r>
              <a:rPr lang="en-US" sz="1400" i="1" dirty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) </a:t>
            </a:r>
            <a:r>
              <a:rPr lang="ru-RU" sz="1400" i="1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и Доклад об экономике России, Всемирный </a:t>
            </a:r>
            <a:r>
              <a:rPr lang="ru-RU" sz="1400" i="1" dirty="0" smtClean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банк.</a:t>
            </a:r>
            <a:r>
              <a:rPr lang="en-US" sz="1400" i="1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 </a:t>
            </a:r>
            <a:endParaRPr lang="en-US" sz="1400" dirty="0">
              <a:solidFill>
                <a:schemeClr val="tx1"/>
              </a:solidFill>
              <a:cs typeface="Times New Roman" pitchFamily="18" charset="0"/>
            </a:endParaRPr>
          </a:p>
        </p:txBody>
      </p:sp>
      <p:graphicFrame>
        <p:nvGraphicFramePr>
          <p:cNvPr id="50244" name="Group 68"/>
          <p:cNvGraphicFramePr>
            <a:graphicFrameLocks noGrp="1"/>
          </p:cNvGraphicFramePr>
          <p:nvPr/>
        </p:nvGraphicFramePr>
        <p:xfrm>
          <a:off x="990600" y="2438400"/>
          <a:ext cx="7239000" cy="3017520"/>
        </p:xfrm>
        <a:graphic>
          <a:graphicData uri="http://schemas.openxmlformats.org/drawingml/2006/table">
            <a:tbl>
              <a:tblPr/>
              <a:tblGrid>
                <a:gridCol w="2209800"/>
                <a:gridCol w="1554163"/>
                <a:gridCol w="1158875"/>
                <a:gridCol w="1157287"/>
                <a:gridCol w="1158875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2009(</a:t>
                      </a: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факт.</a:t>
                      </a: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Мировая экономика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-2.1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3.5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3.2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3.6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Страны с высоким уровнем дохода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-3.3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2.5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2.3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2.8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Развивающиеся страны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1.8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6.6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5.9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6.1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Китай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8.7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9.5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8.5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8.2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Япония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-5.2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2.4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1.6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2.0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США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-2.6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2.6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2.3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2.9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Еврозона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-4.1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1.3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1.7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2.1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Прогнозируется сохранение цен на нефть на стабильном уровне</a:t>
            </a:r>
            <a:endParaRPr lang="en-US" dirty="0" smtClean="0"/>
          </a:p>
        </p:txBody>
      </p:sp>
      <p:sp>
        <p:nvSpPr>
          <p:cNvPr id="52226" name="Rectangle 1"/>
          <p:cNvSpPr>
            <a:spLocks noChangeArrowheads="1"/>
          </p:cNvSpPr>
          <p:nvPr/>
        </p:nvSpPr>
        <p:spPr bwMode="auto">
          <a:xfrm>
            <a:off x="482815" y="1249075"/>
            <a:ext cx="781483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0000"/>
                </a:solidFill>
                <a:cs typeface="Arial" pitchFamily="34" charset="0"/>
              </a:rPr>
              <a:t>Прогноз </a:t>
            </a:r>
            <a:r>
              <a:rPr lang="ru-RU" sz="1600" b="1" dirty="0">
                <a:solidFill>
                  <a:srgbClr val="000000"/>
                </a:solidFill>
                <a:cs typeface="Arial" pitchFamily="34" charset="0"/>
              </a:rPr>
              <a:t>Всемирного банка цен на нефть</a:t>
            </a:r>
            <a:r>
              <a:rPr lang="en-US" sz="1600" b="1" dirty="0">
                <a:solidFill>
                  <a:srgbClr val="000000"/>
                </a:solidFill>
                <a:cs typeface="Times New Roman" pitchFamily="18" charset="0"/>
              </a:rPr>
              <a:t>. </a:t>
            </a:r>
            <a:r>
              <a:rPr lang="ru-RU" sz="1600" b="1" dirty="0">
                <a:solidFill>
                  <a:srgbClr val="000000"/>
                </a:solidFill>
                <a:cs typeface="Arial" pitchFamily="34" charset="0"/>
              </a:rPr>
              <a:t>Средняя цена на сырую нефть </a:t>
            </a:r>
            <a:r>
              <a:rPr lang="en-US" sz="16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  <a:p>
            <a:pPr algn="ctr"/>
            <a:r>
              <a:rPr lang="en-US" sz="1600" b="1" dirty="0">
                <a:solidFill>
                  <a:srgbClr val="000000"/>
                </a:solidFill>
                <a:cs typeface="Times New Roman" pitchFamily="18" charset="0"/>
              </a:rPr>
              <a:t>(Brent, Dubai </a:t>
            </a:r>
            <a:r>
              <a:rPr lang="ru-RU" sz="1600" b="1" dirty="0">
                <a:solidFill>
                  <a:srgbClr val="000000"/>
                </a:solidFill>
                <a:cs typeface="Arial" pitchFamily="34" charset="0"/>
              </a:rPr>
              <a:t>и</a:t>
            </a:r>
            <a:r>
              <a:rPr lang="en-US" sz="1600" b="1" dirty="0">
                <a:solidFill>
                  <a:srgbClr val="000000"/>
                </a:solidFill>
                <a:cs typeface="Times New Roman" pitchFamily="18" charset="0"/>
              </a:rPr>
              <a:t> WTI), $/</a:t>
            </a:r>
            <a:r>
              <a:rPr lang="ru-RU" sz="1600" b="1" dirty="0">
                <a:solidFill>
                  <a:srgbClr val="000000"/>
                </a:solidFill>
                <a:cs typeface="Arial" pitchFamily="34" charset="0"/>
              </a:rPr>
              <a:t>баррель</a:t>
            </a:r>
            <a:endParaRPr lang="en-US" sz="1600" dirty="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5222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879600"/>
            <a:ext cx="6400800" cy="451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981200" y="6400800"/>
            <a:ext cx="463287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/>
              <a:t>Источник:</a:t>
            </a:r>
            <a:r>
              <a:rPr lang="ru-RU" dirty="0" smtClean="0"/>
              <a:t> группа Глобальных экономических прогнозов ВБ 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Прогноз для России: 2010 – 2012 гг.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3318" name="Group 70"/>
          <p:cNvGraphicFramePr>
            <a:graphicFrameLocks noGrp="1"/>
          </p:cNvGraphicFramePr>
          <p:nvPr>
            <p:ph idx="1"/>
          </p:nvPr>
        </p:nvGraphicFramePr>
        <p:xfrm>
          <a:off x="762001" y="1371601"/>
          <a:ext cx="8001000" cy="4219945"/>
        </p:xfrm>
        <a:graphic>
          <a:graphicData uri="http://schemas.openxmlformats.org/drawingml/2006/table">
            <a:tbl>
              <a:tblPr/>
              <a:tblGrid>
                <a:gridCol w="3886200"/>
                <a:gridCol w="1312306"/>
                <a:gridCol w="1402100"/>
                <a:gridCol w="1400394"/>
              </a:tblGrid>
              <a:tr h="380999">
                <a:tc>
                  <a:txBody>
                    <a:bodyPr/>
                    <a:lstStyle/>
                    <a:p>
                      <a:pPr marL="73025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3477">
                <a:tc>
                  <a:txBody>
                    <a:bodyPr/>
                    <a:lstStyle/>
                    <a:p>
                      <a:pPr marL="730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Темпы роста мировой экономики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%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3.5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3477">
                <a:tc>
                  <a:txBody>
                    <a:bodyPr/>
                    <a:lstStyle/>
                    <a:p>
                      <a:pPr marL="730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Цены на нефть, среднее, долл.США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баррель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76.4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73.3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73.1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083">
                <a:tc>
                  <a:txBody>
                    <a:bodyPr/>
                    <a:lstStyle/>
                    <a:p>
                      <a:pPr marL="730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Россия</a:t>
                      </a: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1739">
                <a:tc>
                  <a:txBody>
                    <a:bodyPr/>
                    <a:lstStyle/>
                    <a:p>
                      <a:pPr marL="730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Темпы роста ВВП</a:t>
                      </a: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% 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4.5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3.5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3477">
                <a:tc>
                  <a:txBody>
                    <a:bodyPr/>
                    <a:lstStyle/>
                    <a:p>
                      <a:pPr marL="730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Дефицит консолидированного </a:t>
                      </a:r>
                    </a:p>
                    <a:p>
                      <a:pPr marL="730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бюджета</a:t>
                      </a: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% 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-4.4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-4.0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-3.1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3477">
                <a:tc>
                  <a:txBody>
                    <a:bodyPr/>
                    <a:lstStyle/>
                    <a:p>
                      <a:pPr marL="730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Счет текущих операций</a:t>
                      </a: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млрд. </a:t>
                      </a:r>
                    </a:p>
                    <a:p>
                      <a:pPr marL="730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долл. США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5216">
                <a:tc>
                  <a:txBody>
                    <a:bodyPr/>
                    <a:lstStyle/>
                    <a:p>
                      <a:pPr marL="730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Счета операций с капиталом и   </a:t>
                      </a:r>
                    </a:p>
                    <a:p>
                      <a:pPr marL="730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фин. инструментами, млрд. </a:t>
                      </a:r>
                    </a:p>
                    <a:p>
                      <a:pPr marL="730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r>
                        <a:rPr kumimoji="0" lang="ru-RU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долларов США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897063" algn="l"/>
                          <a:tab pos="4640263" algn="l"/>
                        </a:tabLst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3298" name="Rectangle 2"/>
          <p:cNvSpPr>
            <a:spLocks noChangeArrowheads="1"/>
          </p:cNvSpPr>
          <p:nvPr/>
        </p:nvSpPr>
        <p:spPr bwMode="auto">
          <a:xfrm>
            <a:off x="609600" y="5661968"/>
            <a:ext cx="8077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en-US" sz="1000" i="1" dirty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i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Источник</a:t>
            </a:r>
            <a:r>
              <a:rPr lang="en-US" i="1" dirty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: </a:t>
            </a:r>
            <a:r>
              <a:rPr lang="ru-RU" i="1" dirty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группа Глобальных экономических прогнозов ВБ </a:t>
            </a:r>
            <a:r>
              <a:rPr lang="en-US" i="1" dirty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lang="ru-RU" i="1" dirty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темпы роста мировой экономики и цены на нефть</a:t>
            </a:r>
            <a:r>
              <a:rPr lang="en-US" i="1" dirty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) </a:t>
            </a:r>
            <a:r>
              <a:rPr lang="ru-RU" i="1" dirty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и Доклад об экономике России, Всемирный банк</a:t>
            </a:r>
            <a:r>
              <a:rPr lang="en-US" i="1" dirty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i="1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en-US" dirty="0">
              <a:solidFill>
                <a:schemeClr val="tx1"/>
              </a:solidFill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52400"/>
            <a:ext cx="7848600" cy="1066800"/>
          </a:xfrm>
        </p:spPr>
        <p:txBody>
          <a:bodyPr/>
          <a:lstStyle/>
          <a:p>
            <a:pPr marL="609600" indent="-609600" eaLnBrk="1" hangingPunct="1"/>
            <a:r>
              <a:rPr lang="en-US" sz="3600" b="0" smtClean="0"/>
              <a:t> </a:t>
            </a:r>
            <a:endParaRPr lang="ru-RU" sz="3600" b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533400"/>
            <a:ext cx="8534400" cy="6324600"/>
          </a:xfrm>
        </p:spPr>
        <p:txBody>
          <a:bodyPr/>
          <a:lstStyle/>
          <a:p>
            <a:pPr marL="812800" indent="-812800" eaLnBrk="1" hangingPunct="1">
              <a:lnSpc>
                <a:spcPct val="90000"/>
              </a:lnSpc>
              <a:buFontTx/>
              <a:buAutoNum type="romanUcPeriod"/>
            </a:pPr>
            <a:endParaRPr lang="en-US" sz="3600" smtClean="0"/>
          </a:p>
          <a:p>
            <a:pPr marL="812800" indent="-812800" eaLnBrk="1" hangingPunct="1">
              <a:lnSpc>
                <a:spcPct val="90000"/>
              </a:lnSpc>
              <a:buFontTx/>
              <a:buAutoNum type="romanUcPeriod"/>
            </a:pPr>
            <a:endParaRPr lang="en-US" sz="3600" smtClean="0"/>
          </a:p>
          <a:p>
            <a:pPr marL="812800" indent="-812800" eaLnBrk="1" hangingPunct="1">
              <a:lnSpc>
                <a:spcPct val="90000"/>
              </a:lnSpc>
              <a:buFontTx/>
              <a:buAutoNum type="romanUcPeriod"/>
            </a:pPr>
            <a:r>
              <a:rPr lang="ru-RU" sz="3600" smtClean="0"/>
              <a:t>Последние тенденции экономического развития</a:t>
            </a:r>
            <a:endParaRPr lang="en-US" sz="3600" smtClean="0"/>
          </a:p>
          <a:p>
            <a:pPr marL="812800" indent="-812800" eaLnBrk="1" hangingPunct="1">
              <a:lnSpc>
                <a:spcPct val="90000"/>
              </a:lnSpc>
              <a:buFontTx/>
              <a:buNone/>
            </a:pPr>
            <a:endParaRPr lang="en-US" sz="3600" smtClean="0"/>
          </a:p>
          <a:p>
            <a:pPr marL="812800" indent="-812800" eaLnBrk="1" hangingPunct="1">
              <a:lnSpc>
                <a:spcPct val="90000"/>
              </a:lnSpc>
              <a:buFontTx/>
              <a:buAutoNum type="romanUcPeriod" startAt="2"/>
            </a:pPr>
            <a:r>
              <a:rPr lang="ru-RU" sz="3600" smtClean="0"/>
              <a:t>Перспективы социально-экономического развития на </a:t>
            </a:r>
            <a:r>
              <a:rPr lang="en-US" sz="3600" smtClean="0"/>
              <a:t>2011-2012</a:t>
            </a:r>
            <a:r>
              <a:rPr lang="ru-RU" sz="3600" smtClean="0"/>
              <a:t> гг.</a:t>
            </a:r>
            <a:endParaRPr lang="en-US" sz="3600" smtClean="0"/>
          </a:p>
          <a:p>
            <a:pPr marL="812800" indent="-812800" eaLnBrk="1" hangingPunct="1">
              <a:lnSpc>
                <a:spcPct val="90000"/>
              </a:lnSpc>
              <a:buFontTx/>
              <a:buAutoNum type="romanUcPeriod" startAt="2"/>
            </a:pPr>
            <a:endParaRPr lang="en-US" sz="3600" smtClean="0"/>
          </a:p>
          <a:p>
            <a:pPr marL="812800" indent="-812800" eaLnBrk="1" hangingPunct="1">
              <a:lnSpc>
                <a:spcPct val="90000"/>
              </a:lnSpc>
              <a:buFontTx/>
              <a:buNone/>
            </a:pPr>
            <a:endParaRPr lang="en-US" sz="3600" smtClean="0"/>
          </a:p>
          <a:p>
            <a:pPr marL="812800" indent="-812800" eaLnBrk="1" hangingPunct="1">
              <a:lnSpc>
                <a:spcPct val="90000"/>
              </a:lnSpc>
              <a:buFontTx/>
              <a:buAutoNum type="romanUcPeriod"/>
            </a:pPr>
            <a:endParaRPr lang="en-US" sz="3600" smtClean="0"/>
          </a:p>
          <a:p>
            <a:pPr marL="812800" indent="-812800" eaLnBrk="1" hangingPunct="1">
              <a:lnSpc>
                <a:spcPct val="90000"/>
              </a:lnSpc>
              <a:buFontTx/>
              <a:buNone/>
            </a:pPr>
            <a:endParaRPr lang="en-US" sz="3600" smtClean="0"/>
          </a:p>
          <a:p>
            <a:pPr marL="812800" indent="-812800" eaLnBrk="1" hangingPunct="1">
              <a:lnSpc>
                <a:spcPct val="90000"/>
              </a:lnSpc>
              <a:buFontTx/>
              <a:buNone/>
            </a:pPr>
            <a:endParaRPr lang="en-US" sz="3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8229600" cy="579438"/>
          </a:xfrm>
        </p:spPr>
        <p:txBody>
          <a:bodyPr/>
          <a:lstStyle/>
          <a:p>
            <a:r>
              <a:rPr lang="ru-RU" i="1" dirty="0" smtClean="0"/>
              <a:t>Источники роста</a:t>
            </a:r>
            <a:endParaRPr lang="en-US" i="1" dirty="0" smtClean="0"/>
          </a:p>
        </p:txBody>
      </p:sp>
      <p:sp>
        <p:nvSpPr>
          <p:cNvPr id="54274" name="Text Placeholder 4"/>
          <p:cNvSpPr>
            <a:spLocks noGrp="1"/>
          </p:cNvSpPr>
          <p:nvPr>
            <p:ph type="body" idx="1"/>
          </p:nvPr>
        </p:nvSpPr>
        <p:spPr>
          <a:xfrm>
            <a:off x="838200" y="990600"/>
            <a:ext cx="8305800" cy="639762"/>
          </a:xfrm>
        </p:spPr>
        <p:txBody>
          <a:bodyPr/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Источники роста реального ВВП России со стороны спроса, поквартально,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2008–10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гг.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% изменение по сравнению с соответствующим периодом прошлого года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54276" name="Rectangle 1"/>
          <p:cNvSpPr>
            <a:spLocks noChangeArrowheads="1"/>
          </p:cNvSpPr>
          <p:nvPr/>
        </p:nvSpPr>
        <p:spPr bwMode="auto">
          <a:xfrm>
            <a:off x="762000" y="6146899"/>
            <a:ext cx="66294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ru-RU" sz="1400" i="1" dirty="0">
                <a:solidFill>
                  <a:schemeClr val="tx1"/>
                </a:solidFill>
                <a:cs typeface="Arial" pitchFamily="34" charset="0"/>
              </a:rPr>
              <a:t>Источник</a:t>
            </a:r>
            <a:r>
              <a:rPr lang="en-US" sz="1400" dirty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:</a:t>
            </a:r>
            <a:r>
              <a:rPr lang="ru-RU" sz="1400" dirty="0">
                <a:solidFill>
                  <a:schemeClr val="tx1"/>
                </a:solidFill>
                <a:cs typeface="Arial" pitchFamily="34" charset="0"/>
              </a:rPr>
              <a:t>:</a:t>
            </a:r>
            <a:r>
              <a:rPr lang="en-US" sz="14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ru-RU" sz="1400" dirty="0">
                <a:solidFill>
                  <a:schemeClr val="tx1"/>
                </a:solidFill>
                <a:cs typeface="Arial" pitchFamily="34" charset="0"/>
              </a:rPr>
              <a:t>Росстат, оценки сотрудников ВБ</a:t>
            </a:r>
            <a:r>
              <a:rPr lang="en-US" sz="1400" dirty="0">
                <a:solidFill>
                  <a:schemeClr val="tx1"/>
                </a:solidFill>
                <a:cs typeface="Times New Roman" pitchFamily="18" charset="0"/>
              </a:rPr>
              <a:t>.</a:t>
            </a:r>
          </a:p>
        </p:txBody>
      </p: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1828800"/>
            <a:ext cx="7696200" cy="4114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1828800"/>
            <a:ext cx="7772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4114800" y="3810000"/>
            <a:ext cx="1143000" cy="3077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Q1 1999</a:t>
            </a:r>
            <a:endParaRPr lang="en-US" sz="1400" dirty="0">
              <a:solidFill>
                <a:schemeClr val="tx1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81000" y="1066800"/>
            <a:ext cx="8458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Уровень</a:t>
            </a:r>
            <a:r>
              <a:rPr kumimoji="0" lang="ru-RU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реального ВВП 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индекс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 корректировкой сезонности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):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кризисы 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1998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г. и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2008-09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г.г.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8382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ru-RU" sz="2000" b="1" i="1" kern="0" dirty="0" smtClean="0">
                <a:latin typeface="+mj-lt"/>
                <a:ea typeface="+mj-ea"/>
                <a:cs typeface="+mj-cs"/>
              </a:rPr>
              <a:t>Объем </a:t>
            </a:r>
            <a:r>
              <a:rPr lang="ru-RU" sz="2000" i="1" dirty="0" smtClean="0"/>
              <a:t>р</a:t>
            </a:r>
            <a:r>
              <a:rPr lang="ru-RU" sz="2000" b="1" i="1" kern="0" dirty="0" smtClean="0">
                <a:latin typeface="+mj-lt"/>
                <a:ea typeface="+mj-ea"/>
                <a:cs typeface="+mj-cs"/>
              </a:rPr>
              <a:t>оссийского ВВП вернется к докризисному уровню только в 2012г.</a:t>
            </a:r>
            <a:r>
              <a:rPr lang="en-US" sz="2000" b="1" i="1" kern="0" dirty="0" smtClean="0">
                <a:latin typeface="+mj-lt"/>
                <a:ea typeface="+mj-ea"/>
                <a:cs typeface="+mj-cs"/>
              </a:rPr>
              <a:t>;</a:t>
            </a:r>
            <a:r>
              <a:rPr lang="ru-RU" sz="2000" b="1" i="1" kern="0" dirty="0" smtClean="0">
                <a:latin typeface="+mj-lt"/>
                <a:ea typeface="+mj-ea"/>
                <a:cs typeface="+mj-cs"/>
              </a:rPr>
              <a:t> рост в долгосрочной перспективе будет более умеренным, чем до кризиса</a:t>
            </a:r>
            <a:endParaRPr lang="en-US" sz="2000" b="1" i="1" kern="0" dirty="0">
              <a:latin typeface="+mj-lt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00200" y="6324600"/>
            <a:ext cx="6019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i="1" dirty="0" smtClean="0"/>
              <a:t>Источник</a:t>
            </a:r>
            <a:r>
              <a:rPr lang="ru-RU" sz="1400" dirty="0" smtClean="0"/>
              <a:t>: Росстат</a:t>
            </a:r>
            <a:r>
              <a:rPr lang="en-US" sz="1400" dirty="0" smtClean="0"/>
              <a:t>, </a:t>
            </a:r>
            <a:r>
              <a:rPr lang="ru-RU" sz="1400" dirty="0" smtClean="0"/>
              <a:t>расчеты сотрудников ВБ</a:t>
            </a:r>
            <a:r>
              <a:rPr lang="en-US" sz="1400" dirty="0" smtClean="0"/>
              <a:t>.</a:t>
            </a:r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1905000" y="4953000"/>
            <a:ext cx="2057400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Самое значительное воздействие в 1 кв. 2009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248400" y="3276600"/>
            <a:ext cx="1219200" cy="276999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прогнозы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8534400" cy="838200"/>
          </a:xfrm>
        </p:spPr>
        <p:txBody>
          <a:bodyPr/>
          <a:lstStyle/>
          <a:p>
            <a:pPr algn="l" eaLnBrk="1" hangingPunct="1"/>
            <a:r>
              <a:rPr lang="ru-RU" dirty="0" smtClean="0"/>
              <a:t>					                  Резюме ….</a:t>
            </a:r>
            <a:endParaRPr lang="en-US" i="1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57338" y="2387600"/>
          <a:ext cx="6029325" cy="2082800"/>
        </p:xfrm>
        <a:graphic>
          <a:graphicData uri="http://schemas.openxmlformats.org/drawingml/2006/table">
            <a:tbl>
              <a:tblPr/>
              <a:tblGrid>
                <a:gridCol w="2871787"/>
                <a:gridCol w="3157538"/>
              </a:tblGrid>
              <a:tr h="2082800">
                <a:tc>
                  <a:txBody>
                    <a:bodyPr/>
                    <a:lstStyle/>
                    <a:p>
                      <a:pPr marL="228600" marR="0" lvl="0" indent="-1968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82575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6432" name="Text Box 112"/>
          <p:cNvSpPr txBox="1">
            <a:spLocks noChangeArrowheads="1"/>
          </p:cNvSpPr>
          <p:nvPr/>
        </p:nvSpPr>
        <p:spPr bwMode="auto">
          <a:xfrm>
            <a:off x="1295400" y="5021263"/>
            <a:ext cx="3048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74" name="TextBox 73"/>
          <p:cNvSpPr txBox="1"/>
          <p:nvPr/>
        </p:nvSpPr>
        <p:spPr>
          <a:xfrm>
            <a:off x="685800" y="990600"/>
            <a:ext cx="8001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800" dirty="0" smtClean="0"/>
              <a:t>  Умеренный рост с риском понижения из-за цены нефть</a:t>
            </a:r>
          </a:p>
          <a:p>
            <a:endParaRPr lang="ru-RU" sz="800" dirty="0" smtClean="0"/>
          </a:p>
          <a:p>
            <a:pPr>
              <a:buFont typeface="Arial" pitchFamily="34" charset="0"/>
              <a:buChar char="•"/>
            </a:pPr>
            <a:r>
              <a:rPr lang="ru-RU" sz="1800" dirty="0" smtClean="0"/>
              <a:t>  Экономический рост, поддерживаемый внутренним спросом</a:t>
            </a:r>
          </a:p>
          <a:p>
            <a:pPr>
              <a:buFont typeface="Arial" pitchFamily="34" charset="0"/>
              <a:buChar char="•"/>
            </a:pPr>
            <a:endParaRPr lang="ru-RU" sz="800" dirty="0" smtClean="0"/>
          </a:p>
          <a:p>
            <a:pPr>
              <a:buFont typeface="Arial" pitchFamily="34" charset="0"/>
              <a:buChar char="•"/>
            </a:pPr>
            <a:r>
              <a:rPr lang="ru-RU" sz="1800" dirty="0" smtClean="0"/>
              <a:t>  Уровень безработицы  возможно еще вырастет, перед тем как рынок </a:t>
            </a:r>
          </a:p>
          <a:p>
            <a:r>
              <a:rPr lang="ru-RU" sz="1800" dirty="0" smtClean="0"/>
              <a:t>    труда восстановится</a:t>
            </a:r>
          </a:p>
          <a:p>
            <a:endParaRPr lang="ru-RU" sz="800" dirty="0" smtClean="0"/>
          </a:p>
          <a:p>
            <a:pPr>
              <a:buFont typeface="Arial" pitchFamily="34" charset="0"/>
              <a:buChar char="•"/>
            </a:pPr>
            <a:r>
              <a:rPr lang="ru-RU" sz="1800" dirty="0" smtClean="0"/>
              <a:t>  Относительно небольшие регионы с более высокой долей  </a:t>
            </a:r>
          </a:p>
          <a:p>
            <a:r>
              <a:rPr lang="ru-RU" sz="1800" dirty="0" smtClean="0"/>
              <a:t>    МСП, большим притоком ПИИ и лучшим инвестиционным климатом </a:t>
            </a:r>
          </a:p>
          <a:p>
            <a:r>
              <a:rPr lang="ru-RU" sz="1800" dirty="0" smtClean="0"/>
              <a:t>    являются лидерами восстановления после кризиса</a:t>
            </a:r>
          </a:p>
          <a:p>
            <a:pPr>
              <a:buFont typeface="Arial" pitchFamily="34" charset="0"/>
              <a:buChar char="•"/>
            </a:pPr>
            <a:endParaRPr lang="ru-RU" sz="800" dirty="0" smtClean="0"/>
          </a:p>
          <a:p>
            <a:pPr>
              <a:buFont typeface="Arial" pitchFamily="34" charset="0"/>
              <a:buChar char="•"/>
            </a:pPr>
            <a:r>
              <a:rPr lang="ru-RU" sz="1800" dirty="0" smtClean="0"/>
              <a:t>  Значительный, но временный шок повышения цен на зерновые</a:t>
            </a:r>
          </a:p>
          <a:p>
            <a:pPr>
              <a:buFont typeface="Arial" pitchFamily="34" charset="0"/>
              <a:buChar char="•"/>
            </a:pPr>
            <a:endParaRPr lang="ru-RU" sz="800" dirty="0" smtClean="0"/>
          </a:p>
          <a:p>
            <a:pPr>
              <a:buFont typeface="Arial" pitchFamily="34" charset="0"/>
              <a:buChar char="•"/>
            </a:pPr>
            <a:r>
              <a:rPr lang="ru-RU" sz="1800" dirty="0" smtClean="0"/>
              <a:t>  Денежно-кредитная  и валютная политика –  поддержание  </a:t>
            </a:r>
          </a:p>
          <a:p>
            <a:r>
              <a:rPr lang="ru-RU" sz="1800" dirty="0" smtClean="0"/>
              <a:t>   оптимального равновесия</a:t>
            </a:r>
          </a:p>
          <a:p>
            <a:endParaRPr lang="ru-RU" dirty="0" smtClean="0"/>
          </a:p>
          <a:p>
            <a:r>
              <a:rPr lang="ru-RU" sz="2000" b="1" dirty="0" smtClean="0"/>
              <a:t>В будущем</a:t>
            </a:r>
          </a:p>
          <a:p>
            <a:pPr>
              <a:buFont typeface="Arial" pitchFamily="34" charset="0"/>
              <a:buChar char="•"/>
            </a:pPr>
            <a:r>
              <a:rPr lang="ru-RU" sz="1800" dirty="0" smtClean="0"/>
              <a:t>  В краткосрочной перспективе: увеличение фискальных рисков, </a:t>
            </a:r>
          </a:p>
          <a:p>
            <a:r>
              <a:rPr lang="ru-RU" sz="1800" dirty="0" smtClean="0"/>
              <a:t>    связанных с ценой на нефть, сокращением «нефтяной подушки </a:t>
            </a:r>
          </a:p>
          <a:p>
            <a:r>
              <a:rPr lang="ru-RU" sz="1800" dirty="0" smtClean="0"/>
              <a:t>    безопасности» в бюджете, увеличением давления в сторону </a:t>
            </a:r>
          </a:p>
          <a:p>
            <a:r>
              <a:rPr lang="ru-RU" sz="1800" dirty="0" smtClean="0"/>
              <a:t>    повышения расходов, условными обязательствами</a:t>
            </a:r>
          </a:p>
          <a:p>
            <a:pPr>
              <a:buFont typeface="Arial" pitchFamily="34" charset="0"/>
              <a:buChar char="•"/>
            </a:pPr>
            <a:r>
              <a:rPr lang="ru-RU" sz="1800" dirty="0" smtClean="0"/>
              <a:t>  В долгосрочной перспективе: инфраструктура, институциональное </a:t>
            </a:r>
          </a:p>
          <a:p>
            <a:r>
              <a:rPr lang="ru-RU" sz="1800" dirty="0" smtClean="0"/>
              <a:t>    развитие, инвестиционный климат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381000"/>
            <a:ext cx="3962400" cy="838200"/>
          </a:xfrm>
        </p:spPr>
        <p:txBody>
          <a:bodyPr/>
          <a:lstStyle/>
          <a:p>
            <a:pPr eaLnBrk="1" hangingPunct="1"/>
            <a:r>
              <a:rPr lang="ru-RU" smtClean="0"/>
              <a:t>Спасибо</a:t>
            </a:r>
            <a:r>
              <a:rPr lang="en-US" smtClean="0"/>
              <a:t>!</a:t>
            </a:r>
          </a:p>
        </p:txBody>
      </p:sp>
      <p:pic>
        <p:nvPicPr>
          <p:cNvPr id="58370" name="photo" descr="Saint Basil Cathedral on Red Square, Moscow">
            <a:hlinkClick r:id="rId3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895600" y="1371600"/>
            <a:ext cx="3252788" cy="48704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609600" y="457201"/>
            <a:ext cx="9448800" cy="685800"/>
          </a:xfrm>
        </p:spPr>
        <p:txBody>
          <a:bodyPr/>
          <a:lstStyle/>
          <a:p>
            <a:pPr eaLnBrk="1" hangingPunct="1"/>
            <a:r>
              <a:rPr lang="en-US" altLang="ko-KR" sz="3600" i="1" dirty="0" smtClean="0">
                <a:ea typeface="Gulim" pitchFamily="34" charset="-127"/>
              </a:rPr>
              <a:t>O</a:t>
            </a:r>
            <a:r>
              <a:rPr lang="ru-RU" altLang="ko-KR" sz="3600" i="1" dirty="0" err="1" smtClean="0">
                <a:ea typeface="Gulim" pitchFamily="34" charset="-127"/>
              </a:rPr>
              <a:t>сновные</a:t>
            </a:r>
            <a:r>
              <a:rPr lang="ru-RU" altLang="ko-KR" sz="3600" i="1" dirty="0" smtClean="0">
                <a:ea typeface="Gulim" pitchFamily="34" charset="-127"/>
              </a:rPr>
              <a:t> </a:t>
            </a:r>
            <a:r>
              <a:rPr lang="en-US" altLang="ko-KR" sz="3600" i="1" dirty="0" smtClean="0">
                <a:ea typeface="Gulim" pitchFamily="34" charset="-127"/>
              </a:rPr>
              <a:t> </a:t>
            </a:r>
            <a:r>
              <a:rPr lang="ru-RU" altLang="ko-KR" sz="3600" i="1" dirty="0" smtClean="0">
                <a:ea typeface="Gulim" pitchFamily="34" charset="-127"/>
              </a:rPr>
              <a:t>выводы</a:t>
            </a:r>
            <a:endParaRPr lang="en-US" altLang="ko-KR" sz="3600" i="1" dirty="0" smtClean="0">
              <a:ea typeface="Gulim" pitchFamily="34" charset="-127"/>
            </a:endParaRP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371600"/>
            <a:ext cx="8534400" cy="54864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ru-RU" b="1" i="1" dirty="0" smtClean="0">
                <a:solidFill>
                  <a:schemeClr val="tx1"/>
                </a:solidFill>
              </a:rPr>
              <a:t>Восстановление экономики продолжается, но в условиях неопределенности</a:t>
            </a:r>
            <a:endParaRPr lang="en-US" b="1" i="1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120000"/>
              </a:lnSpc>
            </a:pPr>
            <a:r>
              <a:rPr lang="ru-RU" b="1" i="1" dirty="0" smtClean="0">
                <a:solidFill>
                  <a:schemeClr val="tx1"/>
                </a:solidFill>
              </a:rPr>
              <a:t>Цены на нефть будут оставаться относительно невысокими с риском понижения</a:t>
            </a:r>
          </a:p>
          <a:p>
            <a:pPr eaLnBrk="1" hangingPunct="1">
              <a:lnSpc>
                <a:spcPct val="120000"/>
              </a:lnSpc>
            </a:pPr>
            <a:r>
              <a:rPr lang="ru-RU" b="1" i="1" dirty="0" smtClean="0">
                <a:solidFill>
                  <a:schemeClr val="tx1"/>
                </a:solidFill>
              </a:rPr>
              <a:t>Бюджетные риски растут</a:t>
            </a:r>
            <a:endParaRPr lang="en-US" b="1" i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9144000" cy="836613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ru-RU" sz="2000" i="1" dirty="0" smtClean="0">
                <a:solidFill>
                  <a:schemeClr val="tx1"/>
                </a:solidFill>
              </a:rPr>
              <a:t>Объемы мирового промышленного производства и торговли достигли докризисных уровней, однако в последние месяцы рост приостановился</a:t>
            </a:r>
            <a:endParaRPr lang="en-US" i="1" dirty="0" smtClean="0">
              <a:solidFill>
                <a:schemeClr val="tx1"/>
              </a:solidFill>
            </a:endParaRPr>
          </a:p>
        </p:txBody>
      </p:sp>
      <p:sp>
        <p:nvSpPr>
          <p:cNvPr id="22530" name="Rectangle 1"/>
          <p:cNvSpPr>
            <a:spLocks noChangeArrowheads="1"/>
          </p:cNvSpPr>
          <p:nvPr/>
        </p:nvSpPr>
        <p:spPr bwMode="auto">
          <a:xfrm>
            <a:off x="1219200" y="1447800"/>
            <a:ext cx="7239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  <a:cs typeface="Arial" pitchFamily="34" charset="0"/>
              </a:rPr>
              <a:t>Мировое </a:t>
            </a:r>
            <a:r>
              <a:rPr lang="ru-RU" sz="1800" b="1" dirty="0">
                <a:solidFill>
                  <a:schemeClr val="tx1"/>
                </a:solidFill>
                <a:cs typeface="Arial" pitchFamily="34" charset="0"/>
              </a:rPr>
              <a:t>промышленное производство </a:t>
            </a:r>
            <a:endParaRPr lang="en-US" sz="1800" dirty="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2253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905000"/>
            <a:ext cx="8001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228600" y="6475512"/>
            <a:ext cx="70866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3366"/>
                </a:solidFill>
                <a:effectLst/>
                <a:latin typeface="Arial" pitchFamily="34" charset="0"/>
                <a:ea typeface="Times New Roman" pitchFamily="18" charset="0"/>
              </a:rPr>
              <a:t>Источник: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3366"/>
                </a:solidFill>
                <a:effectLst/>
                <a:latin typeface="Arial" pitchFamily="34" charset="0"/>
                <a:ea typeface="Times New Roman" pitchFamily="18" charset="0"/>
              </a:rPr>
              <a:t> Группа глобальных экономических прогнозов Всемирного банка.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3366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Приток капитала в небанковский сектор развивающихся стран продолжает расти, при этом потоки капитала в банковском секторе остаются незначительными</a:t>
            </a:r>
            <a:endParaRPr lang="sr-Latn-CS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9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914400" y="1447801"/>
            <a:ext cx="7699375" cy="533400"/>
          </a:xfrm>
        </p:spPr>
        <p:txBody>
          <a:bodyPr/>
          <a:lstStyle/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Потоки капитала в развивающиеся страны</a:t>
            </a:r>
            <a:endParaRPr lang="en-U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0600" y="2133600"/>
            <a:ext cx="7543800" cy="4114800"/>
          </a:xfrm>
          <a:prstGeom prst="rect">
            <a:avLst/>
          </a:prstGeom>
        </p:spPr>
      </p:pic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1312454" y="6475511"/>
            <a:ext cx="651909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3366"/>
                </a:solidFill>
                <a:effectLst/>
                <a:latin typeface="Arial" pitchFamily="34" charset="0"/>
                <a:ea typeface="Times New Roman" pitchFamily="18" charset="0"/>
              </a:rPr>
              <a:t>Источник: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3366"/>
                </a:solidFill>
                <a:effectLst/>
                <a:latin typeface="Arial" pitchFamily="34" charset="0"/>
                <a:ea typeface="Times New Roman" pitchFamily="18" charset="0"/>
              </a:rPr>
              <a:t> Группа глобальных экономических прогнозов Всемирного банка.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3366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/>
          <a:lstStyle/>
          <a:p>
            <a:pPr eaLnBrk="1" hangingPunct="1"/>
            <a:r>
              <a:rPr lang="ru-RU" sz="2000" i="1" dirty="0" smtClean="0"/>
              <a:t>В большинстве стран региона Европы и Центральной Азии (ЕЦА) наблюдалось сокращение реального ВВП в 2009 г. </a:t>
            </a:r>
            <a:endParaRPr lang="en-US" sz="2000" i="1" dirty="0" smtClean="0"/>
          </a:p>
        </p:txBody>
      </p:sp>
      <p:pic>
        <p:nvPicPr>
          <p:cNvPr id="2560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15240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990600" y="6096000"/>
            <a:ext cx="426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Источник:   оценки ВБ. </a:t>
            </a:r>
            <a:endParaRPr lang="en-US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1452563" y="381001"/>
            <a:ext cx="7064375" cy="954088"/>
          </a:xfrm>
        </p:spPr>
        <p:txBody>
          <a:bodyPr/>
          <a:lstStyle/>
          <a:p>
            <a:r>
              <a:rPr lang="ru-RU" sz="2000" i="1" dirty="0" smtClean="0"/>
              <a:t>В 2010 г. рост экономики возобновился в большинстве стран, хотя и менее уверенный, чем в других регионах </a:t>
            </a:r>
            <a:endParaRPr lang="en-US" sz="2000" dirty="0" smtClean="0"/>
          </a:p>
        </p:txBody>
      </p:sp>
      <p:pic>
        <p:nvPicPr>
          <p:cNvPr id="2765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447800"/>
            <a:ext cx="8077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990600" y="6096000"/>
            <a:ext cx="426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Источник:   прогнозы ВБ. </a:t>
            </a:r>
            <a:endParaRPr lang="en-US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915400" cy="685800"/>
          </a:xfrm>
        </p:spPr>
        <p:txBody>
          <a:bodyPr/>
          <a:lstStyle/>
          <a:p>
            <a:pPr eaLnBrk="1" hangingPunct="1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ПОСЛЕДНИЕ ТЕНДЕНЦИИ В ЭКОНОМИКЕ РОССИИ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 txBox="1">
            <a:spLocks noChangeArrowheads="1"/>
          </p:cNvSpPr>
          <p:nvPr/>
        </p:nvSpPr>
        <p:spPr bwMode="auto">
          <a:xfrm>
            <a:off x="609600" y="914400"/>
            <a:ext cx="8534400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rgbClr val="006699"/>
              </a:buClr>
              <a:buFontTx/>
              <a:buChar char="•"/>
            </a:pPr>
            <a:r>
              <a:rPr lang="ru-RU" sz="2400" i="1" dirty="0">
                <a:solidFill>
                  <a:schemeClr val="tx1"/>
                </a:solidFill>
              </a:rPr>
              <a:t>Внутренний </a:t>
            </a:r>
            <a:r>
              <a:rPr lang="ru-RU" sz="2400" i="1" dirty="0" smtClean="0">
                <a:solidFill>
                  <a:schemeClr val="tx1"/>
                </a:solidFill>
              </a:rPr>
              <a:t>спрос </a:t>
            </a:r>
            <a:r>
              <a:rPr lang="en-US" sz="2400" i="1" dirty="0" smtClean="0">
                <a:solidFill>
                  <a:schemeClr val="tx1"/>
                </a:solidFill>
              </a:rPr>
              <a:t>—</a:t>
            </a:r>
            <a:r>
              <a:rPr lang="ru-RU" sz="2400" i="1" dirty="0" smtClean="0">
                <a:solidFill>
                  <a:schemeClr val="tx1"/>
                </a:solidFill>
              </a:rPr>
              <a:t> ускорилось восстановление</a:t>
            </a:r>
            <a:endParaRPr lang="en-US" sz="2400" i="1" dirty="0">
              <a:solidFill>
                <a:schemeClr val="tx1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006699"/>
              </a:buClr>
              <a:buFontTx/>
              <a:buChar char="•"/>
            </a:pPr>
            <a:endParaRPr lang="en-US" sz="2400" i="1" dirty="0">
              <a:solidFill>
                <a:schemeClr val="tx1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006699"/>
              </a:buClr>
              <a:buFontTx/>
              <a:buChar char="•"/>
            </a:pPr>
            <a:r>
              <a:rPr lang="ru-RU" sz="2400" i="1" dirty="0">
                <a:solidFill>
                  <a:schemeClr val="tx1"/>
                </a:solidFill>
              </a:rPr>
              <a:t>Рынки </a:t>
            </a:r>
            <a:r>
              <a:rPr lang="ru-RU" sz="2400" i="1" dirty="0" smtClean="0">
                <a:solidFill>
                  <a:schemeClr val="tx1"/>
                </a:solidFill>
              </a:rPr>
              <a:t>труда </a:t>
            </a:r>
            <a:r>
              <a:rPr lang="en-US" sz="2400" i="1" dirty="0" smtClean="0">
                <a:solidFill>
                  <a:schemeClr val="tx1"/>
                </a:solidFill>
              </a:rPr>
              <a:t>––</a:t>
            </a:r>
            <a:r>
              <a:rPr lang="ru-RU" sz="2400" i="1" dirty="0" smtClean="0">
                <a:solidFill>
                  <a:schemeClr val="tx1"/>
                </a:solidFill>
              </a:rPr>
              <a:t> временное </a:t>
            </a:r>
            <a:r>
              <a:rPr lang="ru-RU" sz="2400" i="1" dirty="0">
                <a:solidFill>
                  <a:schemeClr val="tx1"/>
                </a:solidFill>
              </a:rPr>
              <a:t>снижение безработицы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006699"/>
              </a:buClr>
              <a:buFontTx/>
              <a:buChar char="•"/>
            </a:pPr>
            <a:endParaRPr lang="en-US" sz="2400" i="1" dirty="0">
              <a:solidFill>
                <a:schemeClr val="tx1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006699"/>
              </a:buClr>
              <a:buFontTx/>
              <a:buChar char="•"/>
            </a:pP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ru-RU" sz="2400" i="1" dirty="0">
                <a:solidFill>
                  <a:schemeClr val="tx1"/>
                </a:solidFill>
              </a:rPr>
              <a:t>Платежный </a:t>
            </a:r>
            <a:r>
              <a:rPr lang="ru-RU" sz="2400" i="1" dirty="0" smtClean="0">
                <a:solidFill>
                  <a:schemeClr val="tx1"/>
                </a:solidFill>
              </a:rPr>
              <a:t>баланс </a:t>
            </a:r>
            <a:r>
              <a:rPr lang="en-US" sz="2400" i="1" dirty="0" smtClean="0">
                <a:solidFill>
                  <a:schemeClr val="tx1"/>
                </a:solidFill>
              </a:rPr>
              <a:t>––</a:t>
            </a:r>
            <a:r>
              <a:rPr lang="ru-RU" sz="2400" i="1" dirty="0">
                <a:solidFill>
                  <a:schemeClr val="tx1"/>
                </a:solidFill>
              </a:rPr>
              <a:t>укрепление, </a:t>
            </a:r>
            <a:r>
              <a:rPr lang="ru-RU" sz="2400" i="1" dirty="0" smtClean="0">
                <a:solidFill>
                  <a:schemeClr val="tx1"/>
                </a:solidFill>
              </a:rPr>
              <a:t>последующее </a:t>
            </a:r>
            <a:r>
              <a:rPr lang="ru-RU" sz="2400" i="1" dirty="0">
                <a:solidFill>
                  <a:schemeClr val="tx1"/>
                </a:solidFill>
              </a:rPr>
              <a:t>ослабление вследствие быстрого роста импорта </a:t>
            </a:r>
            <a:endParaRPr lang="en-US" sz="2400" i="1" dirty="0">
              <a:solidFill>
                <a:schemeClr val="tx1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006699"/>
              </a:buClr>
              <a:buFontTx/>
              <a:buChar char="•"/>
            </a:pPr>
            <a:endParaRPr lang="ru-RU" sz="2400" i="1" dirty="0" smtClean="0">
              <a:solidFill>
                <a:schemeClr val="tx1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006699"/>
              </a:buClr>
              <a:buFontTx/>
              <a:buChar char="•"/>
            </a:pPr>
            <a:r>
              <a:rPr lang="ru-RU" sz="2400" i="1" dirty="0" smtClean="0">
                <a:solidFill>
                  <a:schemeClr val="tx1"/>
                </a:solidFill>
              </a:rPr>
              <a:t>Денежно-кредитная </a:t>
            </a:r>
            <a:r>
              <a:rPr lang="ru-RU" sz="2400" i="1" dirty="0">
                <a:solidFill>
                  <a:schemeClr val="tx1"/>
                </a:solidFill>
              </a:rPr>
              <a:t>политика </a:t>
            </a:r>
            <a:r>
              <a:rPr lang="en-US" sz="2400" i="1" dirty="0">
                <a:solidFill>
                  <a:schemeClr val="tx1"/>
                </a:solidFill>
              </a:rPr>
              <a:t>–– </a:t>
            </a:r>
            <a:r>
              <a:rPr lang="ru-RU" sz="2400" i="1" dirty="0">
                <a:solidFill>
                  <a:schemeClr val="tx1"/>
                </a:solidFill>
              </a:rPr>
              <a:t>в поисках оптимального баланса между необходимостью сдерживания инфляции и стимулирования роста</a:t>
            </a:r>
            <a:endParaRPr lang="en-US" sz="2400" i="1" dirty="0">
              <a:solidFill>
                <a:schemeClr val="tx1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006699"/>
              </a:buClr>
              <a:buFontTx/>
              <a:buChar char="•"/>
            </a:pPr>
            <a:endParaRPr lang="en-US" sz="2400" i="1" dirty="0">
              <a:solidFill>
                <a:schemeClr val="tx1"/>
              </a:solidFill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006699"/>
              </a:buClr>
              <a:buFontTx/>
              <a:buChar char="•"/>
            </a:pPr>
            <a:r>
              <a:rPr lang="ru-RU" sz="2400" i="1" dirty="0">
                <a:solidFill>
                  <a:schemeClr val="tx1"/>
                </a:solidFill>
              </a:rPr>
              <a:t>Бюджетная </a:t>
            </a:r>
            <a:r>
              <a:rPr lang="ru-RU" sz="2400" i="1" dirty="0" smtClean="0">
                <a:solidFill>
                  <a:schemeClr val="tx1"/>
                </a:solidFill>
              </a:rPr>
              <a:t>политика </a:t>
            </a:r>
            <a:r>
              <a:rPr lang="en-US" sz="2400" i="1" dirty="0" smtClean="0">
                <a:solidFill>
                  <a:schemeClr val="tx1"/>
                </a:solidFill>
              </a:rPr>
              <a:t>––</a:t>
            </a:r>
            <a:r>
              <a:rPr lang="ru-RU" sz="2400" i="1" dirty="0" smtClean="0">
                <a:solidFill>
                  <a:schemeClr val="tx1"/>
                </a:solidFill>
              </a:rPr>
              <a:t> нарастание бюджетных рисков</a:t>
            </a:r>
            <a:endParaRPr lang="en-US" sz="2400" i="1" dirty="0">
              <a:solidFill>
                <a:schemeClr val="tx1"/>
              </a:solidFill>
            </a:endParaRPr>
          </a:p>
          <a:p>
            <a:pPr marL="342900" indent="-342900" eaLnBrk="0" hangingPunct="0">
              <a:lnSpc>
                <a:spcPct val="120000"/>
              </a:lnSpc>
              <a:spcBef>
                <a:spcPct val="20000"/>
              </a:spcBef>
              <a:buClr>
                <a:srgbClr val="006699"/>
              </a:buClr>
            </a:pPr>
            <a:endParaRPr lang="en-US" altLang="ko-KR" sz="2400" i="1" dirty="0">
              <a:solidFill>
                <a:schemeClr val="tx1"/>
              </a:solidFill>
              <a:ea typeface="Gulim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305800" cy="1066800"/>
          </a:xfrm>
        </p:spPr>
        <p:txBody>
          <a:bodyPr/>
          <a:lstStyle/>
          <a:p>
            <a:pPr eaLnBrk="1" hangingPunct="1"/>
            <a:r>
              <a:rPr lang="ru-RU" i="1" dirty="0" smtClean="0"/>
              <a:t>На фоне укрепления внутреннего спроса темпы роста российской экономики вновь ускорились во втором квартале </a:t>
            </a:r>
            <a:r>
              <a:rPr lang="en-US" i="1" dirty="0" smtClean="0"/>
              <a:t>2010</a:t>
            </a:r>
            <a:r>
              <a:rPr lang="ru-RU" i="1" dirty="0" smtClean="0"/>
              <a:t> г.</a:t>
            </a:r>
            <a:endParaRPr lang="en-US" b="0" i="1" dirty="0" smtClean="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838200" y="5808236"/>
            <a:ext cx="7162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384175" algn="just"/>
            <a:r>
              <a:rPr lang="ru-RU" dirty="0">
                <a:solidFill>
                  <a:schemeClr val="tx1"/>
                </a:solidFill>
                <a:cs typeface="Arial" pitchFamily="34" charset="0"/>
              </a:rPr>
              <a:t>Источник</a:t>
            </a:r>
            <a:r>
              <a:rPr lang="en-US" dirty="0">
                <a:solidFill>
                  <a:schemeClr val="tx1"/>
                </a:solidFill>
                <a:ea typeface="Times New Roman" pitchFamily="18" charset="0"/>
                <a:cs typeface="Arial" pitchFamily="34" charset="0"/>
              </a:rPr>
              <a:t>: </a:t>
            </a:r>
            <a:r>
              <a:rPr lang="ru-RU" dirty="0">
                <a:solidFill>
                  <a:schemeClr val="tx1"/>
                </a:solidFill>
                <a:cs typeface="Arial" pitchFamily="34" charset="0"/>
              </a:rPr>
              <a:t>Расчеты сотрудников Всемирного банка на основе данных </a:t>
            </a:r>
            <a:r>
              <a:rPr lang="ru-RU" dirty="0" smtClean="0">
                <a:solidFill>
                  <a:schemeClr val="tx1"/>
                </a:solidFill>
                <a:cs typeface="Arial" pitchFamily="34" charset="0"/>
              </a:rPr>
              <a:t>Росстата</a:t>
            </a: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.</a:t>
            </a:r>
            <a:endParaRPr lang="en-US" dirty="0">
              <a:solidFill>
                <a:schemeClr val="tx1"/>
              </a:solidFill>
              <a:cs typeface="Times New Roman" pitchFamily="18" charset="0"/>
            </a:endParaRPr>
          </a:p>
        </p:txBody>
      </p:sp>
      <p:graphicFrame>
        <p:nvGraphicFramePr>
          <p:cNvPr id="30825" name="Group 105"/>
          <p:cNvGraphicFramePr>
            <a:graphicFrameLocks noGrp="1"/>
          </p:cNvGraphicFramePr>
          <p:nvPr/>
        </p:nvGraphicFramePr>
        <p:xfrm>
          <a:off x="761999" y="2286000"/>
          <a:ext cx="7848601" cy="3429004"/>
        </p:xfrm>
        <a:graphic>
          <a:graphicData uri="http://schemas.openxmlformats.org/drawingml/2006/table">
            <a:tbl>
              <a:tblPr/>
              <a:tblGrid>
                <a:gridCol w="3749109"/>
                <a:gridCol w="645707"/>
                <a:gridCol w="647376"/>
                <a:gridCol w="649045"/>
                <a:gridCol w="647376"/>
                <a:gridCol w="754160"/>
                <a:gridCol w="755828"/>
              </a:tblGrid>
              <a:tr h="489857">
                <a:tc>
                  <a:txBody>
                    <a:bodyPr/>
                    <a:lstStyle/>
                    <a:p>
                      <a:pPr marL="730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2007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2700" marR="0" lvl="0" indent="-5873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2700" marR="0" lvl="0" indent="-5873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Q1- 2010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2700" marR="0" lvl="0" indent="-5873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Q2-2010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929">
                <a:tc>
                  <a:txBody>
                    <a:bodyPr/>
                    <a:lstStyle/>
                    <a:p>
                      <a:pPr marL="730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Рост ВВП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-7.9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929">
                <a:tc>
                  <a:txBody>
                    <a:bodyPr/>
                    <a:lstStyle/>
                    <a:p>
                      <a:pPr marL="730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Торгуемые сектора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-10.1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929">
                <a:tc>
                  <a:txBody>
                    <a:bodyPr/>
                    <a:lstStyle/>
                    <a:p>
                      <a:pPr marL="730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Сельское хозяйство, лесное хозяйство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2.7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1.3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7.3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0.2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2.7</a:t>
                      </a: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</a:t>
                      </a: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929">
                <a:tc>
                  <a:txBody>
                    <a:bodyPr/>
                    <a:lstStyle/>
                    <a:p>
                      <a:pPr marL="730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Добыча полезных ископаемых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-2.9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-2.2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1.7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-0.9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11.7</a:t>
                      </a: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5.2</a:t>
                      </a: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929">
                <a:tc>
                  <a:txBody>
                    <a:bodyPr/>
                    <a:lstStyle/>
                    <a:p>
                      <a:pPr marL="730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Обрабатывающие производства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6.6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7.5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-2.2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-15.8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13.4</a:t>
                      </a: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15.3</a:t>
                      </a: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929">
                <a:tc>
                  <a:txBody>
                    <a:bodyPr/>
                    <a:lstStyle/>
                    <a:p>
                      <a:pPr marL="730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Неторгуемые сектора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-7.2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-0.3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9857">
                <a:tc>
                  <a:txBody>
                    <a:bodyPr/>
                    <a:lstStyle/>
                    <a:p>
                      <a:pPr marL="730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Производство и распределение электроэнергии, газа и воды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4.5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-3.4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-0.3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-4.3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9.0</a:t>
                      </a: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3.7</a:t>
                      </a: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929">
                <a:tc>
                  <a:txBody>
                    <a:bodyPr/>
                    <a:lstStyle/>
                    <a:p>
                      <a:pPr marL="730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Строительство 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12.8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13.0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11.2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-17.2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-8.9</a:t>
                      </a: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-0.3</a:t>
                      </a: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929">
                <a:tc>
                  <a:txBody>
                    <a:bodyPr/>
                    <a:lstStyle/>
                    <a:p>
                      <a:pPr marL="730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Оптовая и розничная торговля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14.1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11.7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9.4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-10.3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-0.1</a:t>
                      </a: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3.7</a:t>
                      </a: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929">
                <a:tc>
                  <a:txBody>
                    <a:bodyPr/>
                    <a:lstStyle/>
                    <a:p>
                      <a:pPr marL="730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Транспорт и связь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9.7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4.8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5.1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-3.0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9.5</a:t>
                      </a: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9.6</a:t>
                      </a: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929">
                <a:tc>
                  <a:txBody>
                    <a:bodyPr/>
                    <a:lstStyle/>
                    <a:p>
                      <a:pPr marL="73025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Финансовые услуги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25.4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29.1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13.5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2.4</a:t>
                      </a:r>
                    </a:p>
                  </a:txBody>
                  <a:tcPr marL="66907" marR="66907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-7.3</a:t>
                      </a: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3025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-1.2</a:t>
                      </a:r>
                    </a:p>
                  </a:txBody>
                  <a:tcPr marL="66907" marR="66907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811" name="Rectangle 1"/>
          <p:cNvSpPr>
            <a:spLocks noChangeArrowheads="1"/>
          </p:cNvSpPr>
          <p:nvPr/>
        </p:nvSpPr>
        <p:spPr bwMode="auto">
          <a:xfrm>
            <a:off x="533400" y="1813997"/>
            <a:ext cx="8610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tabLst>
                <a:tab pos="5807075" algn="l"/>
              </a:tabLst>
            </a:pP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Рост </a:t>
            </a: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ВВП в разрезе основных секторов (добавленная стоимость)</a:t>
            </a:r>
            <a:r>
              <a:rPr lang="en-US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2006–2010</a:t>
            </a:r>
            <a:r>
              <a:rPr lang="ru-RU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гг.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B Russia Corporate">
  <a:themeElements>
    <a:clrScheme name="WB Russia Corpor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WB Russia Corpor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3366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3366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WB Russia Corpor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B Russia Corpor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B Russia Corpor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B Russia Corpor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B Russia Corpor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B Russia Corpor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B Russia Corpor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B Russia Corpor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B Russia Corpor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B Russia Corpor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B Russia Corpor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B Russia Corpor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WB Russia Corporate</Template>
  <TotalTime>11404</TotalTime>
  <Words>1514</Words>
  <Application>Microsoft Office PowerPoint</Application>
  <PresentationFormat>Экран (4:3)</PresentationFormat>
  <Paragraphs>438</Paragraphs>
  <Slides>23</Slides>
  <Notes>16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WB Russia Corporate</vt:lpstr>
      <vt:lpstr>Доклад об экономике России      No. 23  </vt:lpstr>
      <vt:lpstr> </vt:lpstr>
      <vt:lpstr>Oсновные  выводы</vt:lpstr>
      <vt:lpstr>Объемы мирового промышленного производства и торговли достигли докризисных уровней, однако в последние месяцы рост приостановился</vt:lpstr>
      <vt:lpstr>Приток капитала в небанковский сектор развивающихся стран продолжает расти, при этом потоки капитала в банковском секторе остаются незначительными</vt:lpstr>
      <vt:lpstr>В большинстве стран региона Европы и Центральной Азии (ЕЦА) наблюдалось сокращение реального ВВП в 2009 г. </vt:lpstr>
      <vt:lpstr>В 2010 г. рост экономики возобновился в большинстве стран, хотя и менее уверенный, чем в других регионах </vt:lpstr>
      <vt:lpstr>ПОСЛЕДНИЕ ТЕНДЕНЦИИ В ЭКОНОМИКЕ РОССИИ</vt:lpstr>
      <vt:lpstr>На фоне укрепления внутреннего спроса темпы роста российской экономики вновь ускорились во втором квартале 2010 г.</vt:lpstr>
      <vt:lpstr>Значительный, но временный шок повышения цен на зерновые: влияние на уровень бедности </vt:lpstr>
      <vt:lpstr>Рынки труда:  безработица снизилась, но ситуация на рынке труда остается напряженной </vt:lpstr>
      <vt:lpstr>Слайд 12</vt:lpstr>
      <vt:lpstr>    Платежный баланс ––улучшение, затем ухудшение вследствие быстрого роста объемов импорта</vt:lpstr>
      <vt:lpstr>Денежно-кредитная и курсовая политика</vt:lpstr>
      <vt:lpstr>Бюджетная политика –– благодаря благоприятным ценам на нефть, результаты исполнения бюджета 2010 г., по-видимому, будут лучше, чем ожидалось…  </vt:lpstr>
      <vt:lpstr>… бюджетные риски растут</vt:lpstr>
      <vt:lpstr>Перспективы социально-экономического развития России в 2010-2012 гг.</vt:lpstr>
      <vt:lpstr>Прогнозируется сохранение цен на нефть на стабильном уровне</vt:lpstr>
      <vt:lpstr>Прогноз для России: 2010 – 2012 гг.</vt:lpstr>
      <vt:lpstr>Источники роста</vt:lpstr>
      <vt:lpstr>Объем российского ВВП вернется к докризисному уровню только в 2012г.; рост в долгосрочной перспективе будет более умеренным, чем до кризиса</vt:lpstr>
      <vt:lpstr>                       Резюме ….</vt:lpstr>
      <vt:lpstr>Спасибо!</vt:lpstr>
    </vt:vector>
  </TitlesOfParts>
  <Company>The World Bank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ЗАКУПКА КОНСУЛЬТАЦИОННЫХ УСЛУГ</dc:title>
  <dc:creator>wb247767</dc:creator>
  <cp:lastModifiedBy>Nastya</cp:lastModifiedBy>
  <cp:revision>176</cp:revision>
  <dcterms:created xsi:type="dcterms:W3CDTF">2007-10-04T10:55:48Z</dcterms:created>
  <dcterms:modified xsi:type="dcterms:W3CDTF">2010-11-03T07:23:26Z</dcterms:modified>
</cp:coreProperties>
</file>